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51"/>
  </p:notesMasterIdLst>
  <p:sldIdLst>
    <p:sldId id="256" r:id="rId2"/>
    <p:sldId id="273" r:id="rId3"/>
    <p:sldId id="263" r:id="rId4"/>
    <p:sldId id="383" r:id="rId5"/>
    <p:sldId id="384" r:id="rId6"/>
    <p:sldId id="385" r:id="rId7"/>
    <p:sldId id="386" r:id="rId8"/>
    <p:sldId id="387" r:id="rId9"/>
    <p:sldId id="388" r:id="rId10"/>
    <p:sldId id="391" r:id="rId11"/>
    <p:sldId id="261" r:id="rId12"/>
    <p:sldId id="351" r:id="rId13"/>
    <p:sldId id="410" r:id="rId14"/>
    <p:sldId id="406" r:id="rId15"/>
    <p:sldId id="407" r:id="rId16"/>
    <p:sldId id="352" r:id="rId17"/>
    <p:sldId id="353" r:id="rId18"/>
    <p:sldId id="409" r:id="rId19"/>
    <p:sldId id="411" r:id="rId20"/>
    <p:sldId id="397" r:id="rId21"/>
    <p:sldId id="398" r:id="rId22"/>
    <p:sldId id="413" r:id="rId23"/>
    <p:sldId id="414" r:id="rId24"/>
    <p:sldId id="416" r:id="rId25"/>
    <p:sldId id="415" r:id="rId26"/>
    <p:sldId id="399" r:id="rId27"/>
    <p:sldId id="400" r:id="rId28"/>
    <p:sldId id="417" r:id="rId29"/>
    <p:sldId id="418" r:id="rId30"/>
    <p:sldId id="404" r:id="rId31"/>
    <p:sldId id="367" r:id="rId32"/>
    <p:sldId id="368" r:id="rId33"/>
    <p:sldId id="369" r:id="rId34"/>
    <p:sldId id="370" r:id="rId35"/>
    <p:sldId id="419" r:id="rId36"/>
    <p:sldId id="423" r:id="rId37"/>
    <p:sldId id="422" r:id="rId38"/>
    <p:sldId id="421" r:id="rId39"/>
    <p:sldId id="371" r:id="rId40"/>
    <p:sldId id="373" r:id="rId41"/>
    <p:sldId id="374" r:id="rId42"/>
    <p:sldId id="375" r:id="rId43"/>
    <p:sldId id="424" r:id="rId44"/>
    <p:sldId id="425" r:id="rId45"/>
    <p:sldId id="426" r:id="rId46"/>
    <p:sldId id="381" r:id="rId47"/>
    <p:sldId id="382" r:id="rId48"/>
    <p:sldId id="429" r:id="rId49"/>
    <p:sldId id="420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13" autoAdjust="0"/>
  </p:normalViewPr>
  <p:slideViewPr>
    <p:cSldViewPr>
      <p:cViewPr varScale="1">
        <p:scale>
          <a:sx n="63" d="100"/>
          <a:sy n="63" d="100"/>
        </p:scale>
        <p:origin x="-15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BA136-B4D6-4138-90F7-C46BA63E94E6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0EB9C-E9C6-4C58-8473-B42EAA5DB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79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0EB9C-E9C6-4C58-8473-B42EAA5DB6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65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3B837-6503-4AD4-93F3-A9AAE12DDAE5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 altLang="en-US" sz="9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0EB9C-E9C6-4C58-8473-B42EAA5DB6D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6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0EB9C-E9C6-4C58-8473-B42EAA5DB6D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66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A1FF-A5C5-4C58-AF08-CA282F8036E5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C796-F8FE-452A-96FF-683F1872DCA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A1FF-A5C5-4C58-AF08-CA282F8036E5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C796-F8FE-452A-96FF-683F1872DC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A1FF-A5C5-4C58-AF08-CA282F8036E5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C796-F8FE-452A-96FF-683F1872DC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A1FF-A5C5-4C58-AF08-CA282F8036E5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C796-F8FE-452A-96FF-683F1872DC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A1FF-A5C5-4C58-AF08-CA282F8036E5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C796-F8FE-452A-96FF-683F1872DCA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A1FF-A5C5-4C58-AF08-CA282F8036E5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C796-F8FE-452A-96FF-683F1872DC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A1FF-A5C5-4C58-AF08-CA282F8036E5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C796-F8FE-452A-96FF-683F1872DC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A1FF-A5C5-4C58-AF08-CA282F8036E5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C796-F8FE-452A-96FF-683F1872DC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A1FF-A5C5-4C58-AF08-CA282F8036E5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C796-F8FE-452A-96FF-683F1872DC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A1FF-A5C5-4C58-AF08-CA282F8036E5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8C796-F8FE-452A-96FF-683F1872DC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A1FF-A5C5-4C58-AF08-CA282F8036E5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A8C796-F8FE-452A-96FF-683F1872DCA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FDA1FF-A5C5-4C58-AF08-CA282F8036E5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A8C796-F8FE-452A-96FF-683F1872DCAF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ciencemag.org/content/vol286/issue5439/images/large/se409791101a.jpe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sciencemag.org/content/vol286/issue5439/images/large/se409791101b.jpe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sciencemag.org/content/vol286/issue5439/images/large/se409791103a.jpe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9H6s-x-0YE" TargetMode="External"/><Relationship Id="rId2" Type="http://schemas.openxmlformats.org/officeDocument/2006/relationships/hyperlink" Target="https://www.youtube.com/watch?v=_aWzGGNrcic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pnas.org/content/vol96/issue6/images/large/pq0595086001.jpeg" TargetMode="Externa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590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400" dirty="0"/>
              <a:t>Molecular Classification of </a:t>
            </a:r>
            <a:r>
              <a:rPr lang="en-US" sz="4400" dirty="0" smtClean="0"/>
              <a:t>Cancer</a:t>
            </a:r>
            <a:br>
              <a:rPr lang="en-US" sz="4400" dirty="0" smtClean="0"/>
            </a:br>
            <a:r>
              <a:rPr lang="en-US" sz="2800" dirty="0"/>
              <a:t>Class Discovery and Class Prediction </a:t>
            </a:r>
            <a:br>
              <a:rPr lang="en-US" sz="2800" dirty="0"/>
            </a:br>
            <a:r>
              <a:rPr lang="en-US" sz="2800" dirty="0"/>
              <a:t>by Gene Expression Monitoring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495800"/>
            <a:ext cx="7854696" cy="1524000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T</a:t>
            </a:r>
            <a:r>
              <a:rPr lang="en-US" sz="2400" dirty="0"/>
              <a:t>. R. </a:t>
            </a:r>
            <a:r>
              <a:rPr lang="en-US" sz="2400" dirty="0" err="1"/>
              <a:t>Golub</a:t>
            </a:r>
            <a:r>
              <a:rPr lang="en-US" sz="2400" dirty="0"/>
              <a:t>, D. K. </a:t>
            </a:r>
            <a:r>
              <a:rPr lang="en-US" sz="2400" dirty="0" err="1"/>
              <a:t>Slonim</a:t>
            </a:r>
            <a:r>
              <a:rPr lang="en-US" sz="2400" dirty="0"/>
              <a:t> &amp; </a:t>
            </a:r>
            <a:r>
              <a:rPr lang="en-US" sz="2400" dirty="0" smtClean="0"/>
              <a:t>Others</a:t>
            </a:r>
          </a:p>
          <a:p>
            <a:r>
              <a:rPr lang="en-US" sz="2400" dirty="0" smtClean="0"/>
              <a:t>1999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3892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 smtClean="0"/>
              <a:t>More Background</a:t>
            </a:r>
            <a:r>
              <a:rPr lang="en-US" altLang="en-US" b="1" dirty="0"/>
              <a:t> </a:t>
            </a:r>
            <a:r>
              <a:rPr lang="en-US" altLang="en-US" b="1" dirty="0" smtClean="0"/>
              <a:t>on </a:t>
            </a:r>
            <a:r>
              <a:rPr lang="en-US" altLang="en-US" b="1" dirty="0"/>
              <a:t>Leukemia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434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In 1999, no </a:t>
            </a:r>
            <a:r>
              <a:rPr lang="en-US" altLang="zh-CN" sz="20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single test is </a:t>
            </a: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sufficient </a:t>
            </a:r>
            <a:r>
              <a:rPr lang="en-US" altLang="zh-CN" sz="20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to establish</a:t>
            </a:r>
            <a:r>
              <a:rPr lang="en-US" altLang="zh-CN" sz="2000" baseline="300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the </a:t>
            </a: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diagnosis</a:t>
            </a: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A </a:t>
            </a:r>
            <a:r>
              <a:rPr lang="en-US" altLang="zh-CN" sz="20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combination of different tests in morphology,</a:t>
            </a:r>
            <a:r>
              <a:rPr lang="en-US" altLang="zh-CN" sz="2000" baseline="300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histochemistry</a:t>
            </a:r>
            <a:r>
              <a:rPr lang="en-US" altLang="zh-CN" sz="20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and </a:t>
            </a:r>
            <a:r>
              <a:rPr lang="en-US" altLang="zh-CN" sz="2000" dirty="0" err="1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immunophenotyping</a:t>
            </a:r>
            <a:r>
              <a:rPr lang="en-US" altLang="zh-CN" sz="20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used. </a:t>
            </a:r>
            <a:endParaRPr lang="en-US" altLang="zh-CN" sz="2000" dirty="0">
              <a:solidFill>
                <a:srgbClr val="000000"/>
              </a:solidFill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Although</a:t>
            </a:r>
            <a:r>
              <a:rPr lang="en-US" altLang="zh-CN" sz="2000" baseline="30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usually accurate, leukemia classification remains imperfect and</a:t>
            </a:r>
            <a:r>
              <a:rPr lang="en-US" altLang="zh-CN" sz="2000" baseline="300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errors do </a:t>
            </a: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occur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3308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Problem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712"/>
            <a:ext cx="8229600" cy="1188720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sz="2000" dirty="0" smtClean="0"/>
              <a:t>How do we categorize different types of Cancer so that we can increase effectiveness of treatments and decrease toxicity? </a:t>
            </a:r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3528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Motivation</a:t>
            </a:r>
            <a:endParaRPr lang="en-US" sz="40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572000"/>
            <a:ext cx="8229600" cy="11887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en-US" sz="2000" dirty="0"/>
              <a:t>No general approach for identifying new cancer classes </a:t>
            </a:r>
            <a:r>
              <a:rPr lang="en-US" sz="2000" dirty="0" smtClean="0"/>
              <a:t>(Class </a:t>
            </a:r>
            <a:r>
              <a:rPr lang="en-US" sz="2000" dirty="0"/>
              <a:t>D</a:t>
            </a:r>
            <a:r>
              <a:rPr lang="en-US" sz="2000" dirty="0" smtClean="0"/>
              <a:t>iscovery</a:t>
            </a:r>
            <a:r>
              <a:rPr lang="en-US" sz="2000" dirty="0"/>
              <a:t>) or for assigning tumors to known classes </a:t>
            </a:r>
            <a:r>
              <a:rPr lang="en-US" sz="2000" dirty="0" smtClean="0"/>
              <a:t>(</a:t>
            </a:r>
            <a:r>
              <a:rPr lang="en-US" sz="2000" dirty="0"/>
              <a:t>C</a:t>
            </a:r>
            <a:r>
              <a:rPr lang="en-US" sz="2000" dirty="0" smtClean="0"/>
              <a:t>lass Prediction</a:t>
            </a:r>
            <a:r>
              <a:rPr lang="en-US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49903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85288"/>
            <a:ext cx="8229600" cy="1143000"/>
          </a:xfrm>
        </p:spPr>
        <p:txBody>
          <a:bodyPr/>
          <a:lstStyle/>
          <a:p>
            <a:r>
              <a:rPr lang="en-US" altLang="en-US" sz="4000" b="1" dirty="0"/>
              <a:t>Objective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916680"/>
            <a:ext cx="8229600" cy="256032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To </a:t>
            </a:r>
            <a:r>
              <a:rPr lang="en-US" altLang="zh-CN" sz="20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develop a more systematic approach to cancer classification based on the simultaneous expression monitoring</a:t>
            </a:r>
            <a:r>
              <a:rPr lang="en-US" altLang="zh-CN" sz="2000" baseline="300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of thousands of genes using DNA microarrays with leukemia as test </a:t>
            </a: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cases. </a:t>
            </a:r>
            <a:endParaRPr lang="en-US" altLang="zh-CN" sz="2000" dirty="0">
              <a:solidFill>
                <a:srgbClr val="000000"/>
              </a:solidFill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Idea / Intuition</a:t>
            </a:r>
            <a:endParaRPr lang="en-US" sz="40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935480"/>
            <a:ext cx="8229600" cy="118872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en-US" sz="2000" dirty="0"/>
              <a:t>Cancers can be automatically classified based on Gene </a:t>
            </a:r>
            <a:r>
              <a:rPr lang="en-US" sz="2000" dirty="0" smtClean="0"/>
              <a:t>Expression.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19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 Expression Monitoring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Gene Expression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Process </a:t>
            </a:r>
            <a:r>
              <a:rPr lang="en-US" sz="2000" dirty="0"/>
              <a:t>by which information from a gene is used in the synthesis of a functional gene product.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Products </a:t>
            </a:r>
            <a:r>
              <a:rPr lang="en-US" sz="2000" dirty="0"/>
              <a:t>are </a:t>
            </a:r>
            <a:r>
              <a:rPr lang="en-US" sz="2000" dirty="0" smtClean="0"/>
              <a:t>typically proteins</a:t>
            </a: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In </a:t>
            </a:r>
            <a:r>
              <a:rPr lang="en-US" sz="2000" dirty="0" err="1" smtClean="0"/>
              <a:t>tRNA</a:t>
            </a:r>
            <a:r>
              <a:rPr lang="en-US" sz="2000" dirty="0" smtClean="0"/>
              <a:t> or snRNA </a:t>
            </a:r>
            <a:r>
              <a:rPr lang="en-US" sz="2000" dirty="0"/>
              <a:t>genes, the product is a functional RNA.</a:t>
            </a: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827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 smtClean="0"/>
              <a:t>Problem Breakdown</a:t>
            </a:r>
            <a:endParaRPr lang="en-US" altLang="en-US" b="1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2672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Class Prediction: </a:t>
            </a:r>
            <a:r>
              <a:rPr lang="en-US" altLang="en-US" sz="2400" dirty="0" smtClean="0"/>
              <a:t>Assignment </a:t>
            </a:r>
            <a:r>
              <a:rPr lang="en-US" altLang="en-US" sz="2400" dirty="0"/>
              <a:t>of particular tumor samples to already-defined classes</a:t>
            </a:r>
            <a:r>
              <a:rPr lang="en-US" altLang="en-US" sz="2400" b="1" dirty="0"/>
              <a:t> </a:t>
            </a:r>
            <a:r>
              <a:rPr lang="en-US" altLang="en-US" sz="2400" dirty="0" smtClean="0"/>
              <a:t>(</a:t>
            </a:r>
            <a:r>
              <a:rPr lang="en-US" altLang="en-US" sz="2400" dirty="0" smtClean="0">
                <a:solidFill>
                  <a:srgbClr val="FF0000"/>
                </a:solidFill>
              </a:rPr>
              <a:t>supervised </a:t>
            </a:r>
            <a:r>
              <a:rPr lang="en-US" altLang="en-US" sz="2400" dirty="0">
                <a:solidFill>
                  <a:srgbClr val="FF0000"/>
                </a:solidFill>
              </a:rPr>
              <a:t>learning</a:t>
            </a:r>
            <a:r>
              <a:rPr lang="en-US" altLang="en-US" sz="2400" dirty="0"/>
              <a:t>).</a:t>
            </a:r>
          </a:p>
          <a:p>
            <a:pPr>
              <a:lnSpc>
                <a:spcPct val="200000"/>
              </a:lnSpc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Class Discovery: </a:t>
            </a:r>
            <a:r>
              <a:rPr lang="en-US" altLang="en-US" sz="2400" dirty="0" smtClean="0"/>
              <a:t>Defining </a:t>
            </a:r>
            <a:r>
              <a:rPr lang="en-US" altLang="en-US" sz="2400" dirty="0"/>
              <a:t>previously unrecognized tumor subtypes.  </a:t>
            </a:r>
            <a:r>
              <a:rPr lang="en-US" altLang="en-US" sz="2400" dirty="0" smtClean="0"/>
              <a:t>(</a:t>
            </a:r>
            <a:r>
              <a:rPr lang="en-US" altLang="en-US" sz="2400" dirty="0" smtClean="0">
                <a:solidFill>
                  <a:srgbClr val="FF0000"/>
                </a:solidFill>
              </a:rPr>
              <a:t>unsupervised </a:t>
            </a:r>
            <a:r>
              <a:rPr lang="en-US" altLang="en-US" sz="2400" dirty="0">
                <a:solidFill>
                  <a:srgbClr val="FF0000"/>
                </a:solidFill>
              </a:rPr>
              <a:t>learning</a:t>
            </a:r>
            <a:r>
              <a:rPr lang="en-US" altLang="en-US" sz="2400" dirty="0"/>
              <a:t>).  </a:t>
            </a:r>
          </a:p>
        </p:txBody>
      </p:sp>
    </p:spTree>
    <p:extLst>
      <p:ext uri="{BB962C8B-B14F-4D97-AF65-F5344CB8AC3E}">
        <p14:creationId xmlns:p14="http://schemas.microsoft.com/office/powerpoint/2010/main" val="1629698592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b="1" dirty="0"/>
              <a:t>Class </a:t>
            </a:r>
            <a:r>
              <a:rPr lang="en-US" altLang="en-US" sz="4000" b="1" dirty="0" smtClean="0"/>
              <a:t>Prediction</a:t>
            </a:r>
            <a:endParaRPr lang="en-US" altLang="en-US" sz="4000" b="1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 dirty="0"/>
              <a:t>How </a:t>
            </a:r>
            <a:r>
              <a:rPr lang="en-US" altLang="en-US" sz="2000" dirty="0" smtClean="0"/>
              <a:t>can we use </a:t>
            </a:r>
            <a:r>
              <a:rPr lang="en-US" altLang="en-US" sz="2000" dirty="0"/>
              <a:t>an initial collection of samples belonging to </a:t>
            </a:r>
            <a:r>
              <a:rPr lang="en-US" altLang="en-US" sz="2000" dirty="0" smtClean="0"/>
              <a:t>known </a:t>
            </a:r>
            <a:r>
              <a:rPr lang="en-US" altLang="en-US" sz="2000" dirty="0"/>
              <a:t>classes to create a class Predictor?</a:t>
            </a:r>
          </a:p>
          <a:p>
            <a:pPr lvl="1">
              <a:lnSpc>
                <a:spcPct val="150000"/>
              </a:lnSpc>
            </a:pPr>
            <a:r>
              <a:rPr lang="en-US" altLang="en-US" sz="2000" b="1" dirty="0"/>
              <a:t>Issue-1: </a:t>
            </a:r>
            <a:r>
              <a:rPr lang="en-US" altLang="en-US" sz="2000" dirty="0"/>
              <a:t>Are there </a:t>
            </a:r>
            <a:r>
              <a:rPr lang="en-US" altLang="en-US" sz="2000" dirty="0" smtClean="0"/>
              <a:t>genes </a:t>
            </a:r>
            <a:r>
              <a:rPr lang="en-US" altLang="en-US" sz="2000" dirty="0"/>
              <a:t>whose expression pattern </a:t>
            </a:r>
            <a:r>
              <a:rPr lang="en-US" altLang="en-US" sz="2000" dirty="0" smtClean="0"/>
              <a:t>are strongly </a:t>
            </a:r>
            <a:r>
              <a:rPr lang="en-US" altLang="en-US" sz="2000" dirty="0"/>
              <a:t>correlated with the class distinction to be predicted</a:t>
            </a:r>
            <a:r>
              <a:rPr lang="en-US" altLang="en-US" sz="2000" dirty="0" smtClean="0"/>
              <a:t>?</a:t>
            </a:r>
          </a:p>
          <a:p>
            <a:pPr lvl="1">
              <a:lnSpc>
                <a:spcPct val="150000"/>
              </a:lnSpc>
            </a:pPr>
            <a:r>
              <a:rPr lang="en-US" altLang="en-US" sz="2000" b="1" dirty="0"/>
              <a:t>Issue-2: </a:t>
            </a:r>
            <a:r>
              <a:rPr lang="en-US" altLang="en-US" sz="2000" dirty="0"/>
              <a:t>How </a:t>
            </a:r>
            <a:r>
              <a:rPr lang="en-US" altLang="en-US" sz="2000" dirty="0" smtClean="0"/>
              <a:t>do we use </a:t>
            </a:r>
            <a:r>
              <a:rPr lang="en-US" altLang="en-US" sz="2000" dirty="0"/>
              <a:t>a collection of known samples to create a “class predictor” capable of assigning a new sample to one of two classes</a:t>
            </a:r>
            <a:r>
              <a:rPr lang="en-US" altLang="en-US" sz="2000" dirty="0" smtClean="0"/>
              <a:t>?</a:t>
            </a:r>
          </a:p>
          <a:p>
            <a:pPr lvl="1">
              <a:lnSpc>
                <a:spcPct val="150000"/>
              </a:lnSpc>
            </a:pPr>
            <a:r>
              <a:rPr lang="en-US" altLang="en-US" sz="2000" b="1" dirty="0"/>
              <a:t>Issue-3: </a:t>
            </a:r>
            <a:r>
              <a:rPr lang="en-US" altLang="en-US" sz="2000" dirty="0"/>
              <a:t>How do we test the validity of </a:t>
            </a:r>
            <a:r>
              <a:rPr lang="en-US" altLang="en-US" sz="2000" dirty="0" smtClean="0"/>
              <a:t>these class </a:t>
            </a:r>
            <a:r>
              <a:rPr lang="en-US" altLang="en-US" sz="2000" dirty="0"/>
              <a:t>predictors?</a:t>
            </a:r>
          </a:p>
        </p:txBody>
      </p:sp>
    </p:spTree>
    <p:extLst>
      <p:ext uri="{BB962C8B-B14F-4D97-AF65-F5344CB8AC3E}">
        <p14:creationId xmlns:p14="http://schemas.microsoft.com/office/powerpoint/2010/main" val="149583704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 smtClean="0"/>
              <a:t>Data</a:t>
            </a:r>
            <a:r>
              <a:rPr lang="en-US" altLang="en-US" sz="4000" b="1" dirty="0"/>
              <a:t>: </a:t>
            </a:r>
            <a:r>
              <a:rPr lang="en-US" altLang="zh-CN" sz="4000" b="1" dirty="0"/>
              <a:t>Biological Samples </a:t>
            </a:r>
            <a:endParaRPr lang="en-US" altLang="en-US" sz="4000" b="1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Primary samples: </a:t>
            </a:r>
            <a:endParaRPr lang="en-US" altLang="zh-CN" sz="2000" b="1" dirty="0" smtClean="0">
              <a:solidFill>
                <a:srgbClr val="000000"/>
              </a:solidFill>
              <a:ea typeface="宋体" pitchFamily="2" charset="-122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 sz="18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38</a:t>
            </a:r>
            <a:r>
              <a:rPr lang="en-US" altLang="zh-CN" sz="18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 bone marrow samples (27 ALL, 11 AML) </a:t>
            </a:r>
            <a:endParaRPr lang="en-US" altLang="zh-CN" sz="1800" dirty="0" smtClean="0">
              <a:solidFill>
                <a:srgbClr val="000000"/>
              </a:solidFill>
              <a:ea typeface="宋体" pitchFamily="2" charset="-122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 sz="18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obtained </a:t>
            </a:r>
            <a:r>
              <a:rPr lang="en-US" altLang="zh-CN" sz="18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from acute leukemia patients at</a:t>
            </a:r>
            <a:r>
              <a:rPr lang="en-US" altLang="zh-CN" sz="1800" baseline="300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diagnosis</a:t>
            </a:r>
            <a:endParaRPr lang="en-US" altLang="zh-CN" sz="1800" dirty="0">
              <a:solidFill>
                <a:srgbClr val="000000"/>
              </a:solidFill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Independent </a:t>
            </a:r>
            <a:r>
              <a:rPr lang="en-US" altLang="zh-CN" sz="2000" b="1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samples: </a:t>
            </a:r>
            <a:endParaRPr lang="en-US" altLang="zh-CN" sz="2000" b="1" dirty="0" smtClean="0">
              <a:solidFill>
                <a:srgbClr val="000000"/>
              </a:solidFill>
              <a:ea typeface="宋体" pitchFamily="2" charset="-122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 sz="18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34</a:t>
            </a:r>
            <a:r>
              <a:rPr lang="en-US" altLang="zh-CN" sz="18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 leukemia</a:t>
            </a:r>
            <a:r>
              <a:rPr lang="en-US" altLang="zh-CN" sz="1800" baseline="300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samples (24 bone </a:t>
            </a:r>
            <a:r>
              <a:rPr lang="en-US" altLang="zh-CN" sz="18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marrow, 10</a:t>
            </a:r>
            <a:r>
              <a:rPr lang="en-US" altLang="zh-CN" sz="18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 peripheral</a:t>
            </a:r>
            <a:r>
              <a:rPr lang="en-US" altLang="zh-CN" sz="1800" baseline="300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blood samples</a:t>
            </a:r>
            <a:r>
              <a:rPr lang="en-US" altLang="zh-CN" sz="18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)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076753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 smtClean="0"/>
              <a:t>Process: Use DNA </a:t>
            </a:r>
            <a:r>
              <a:rPr lang="en-US" altLang="zh-CN" sz="4000" b="1" dirty="0"/>
              <a:t>Microarrays</a:t>
            </a:r>
            <a:endParaRPr lang="en-US" altLang="en-US" sz="4000" b="1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35480"/>
            <a:ext cx="8458200" cy="438912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err="1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MicroArrays</a:t>
            </a:r>
            <a:r>
              <a:rPr lang="en-US" altLang="zh-CN" sz="20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contained probes for 6817 human genes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RNA </a:t>
            </a:r>
            <a:r>
              <a:rPr lang="en-US" altLang="zh-CN" sz="20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prepared from cells was hybridized to high-density </a:t>
            </a: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oligonucleotide MA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Samples </a:t>
            </a:r>
            <a:r>
              <a:rPr lang="en-US" altLang="zh-CN" sz="20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were subjected to a priori</a:t>
            </a:r>
            <a:r>
              <a:rPr lang="en-US" altLang="zh-CN" sz="2000" baseline="300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quality control standards regarding the amount of labeled RNA</a:t>
            </a:r>
            <a:r>
              <a:rPr lang="en-US" altLang="zh-CN" sz="2000" baseline="300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and the quality of the scanned microarray image</a:t>
            </a: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About DNA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Microarrays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Also known as DNA chip or biochip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Collection of microscopic DNA spots attached to a solid surface. 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Used to measure the expression levels of large numbers of genes simultaneously or to genotype multiple regions of a genome.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0292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51720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DNA </a:t>
            </a:r>
            <a:r>
              <a:rPr lang="en-US" b="1" dirty="0" err="1" smtClean="0"/>
              <a:t>MicroArrays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378" y="2085976"/>
            <a:ext cx="3339022" cy="279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8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3600" b="1" dirty="0" smtClean="0"/>
              <a:t>Issue-1: Are there strong correlations?</a:t>
            </a:r>
            <a:endParaRPr lang="en-US" altLang="en-US" sz="3600" b="1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389120"/>
          </a:xfrm>
        </p:spPr>
        <p:txBody>
          <a:bodyPr>
            <a:normAutofit fontScale="92500" lnSpcReduction="20000"/>
          </a:bodyPr>
          <a:lstStyle/>
          <a:p>
            <a:pPr marL="0" lvl="1" indent="0">
              <a:lnSpc>
                <a:spcPct val="150000"/>
              </a:lnSpc>
              <a:buClr>
                <a:schemeClr val="accent3"/>
              </a:buClr>
              <a:buSzPct val="95000"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Issue-1: Are there genes whose expression pattern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are strongly </a:t>
            </a:r>
            <a:r>
              <a:rPr lang="en-US" altLang="en-US" sz="2000" b="1" dirty="0">
                <a:solidFill>
                  <a:srgbClr val="FF0000"/>
                </a:solidFill>
              </a:rPr>
              <a:t>correlated with the class distinction to be predicted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?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chemeClr val="accent1">
                    <a:lumMod val="75000"/>
                  </a:schemeClr>
                </a:solidFill>
              </a:rPr>
              <a:t>Use Neighborhood Analysis</a:t>
            </a:r>
            <a:endParaRPr lang="en-US" altLang="zh-CN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altLang="zh-CN" sz="1600" b="1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Objective:</a:t>
            </a:r>
            <a:r>
              <a:rPr lang="en-US" altLang="zh-CN" sz="16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To establish whether the observed correlations were stronger than would be expected by chance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Defines </a:t>
            </a:r>
            <a:r>
              <a:rPr lang="en-US" altLang="zh-CN" sz="16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an "idealized expression pattern" corresponding</a:t>
            </a:r>
            <a:r>
              <a:rPr lang="en-US" altLang="zh-CN" sz="1600" baseline="300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to a gene that is uniformly high in one class and uniformly low</a:t>
            </a:r>
            <a:r>
              <a:rPr lang="en-US" altLang="zh-CN" sz="1600" baseline="300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in the </a:t>
            </a:r>
            <a:r>
              <a:rPr lang="en-US" altLang="zh-CN" sz="16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other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Tests </a:t>
            </a:r>
            <a:r>
              <a:rPr lang="en-US" altLang="zh-CN" sz="16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whether there is an unusually high density</a:t>
            </a:r>
            <a:r>
              <a:rPr lang="en-US" altLang="zh-CN" sz="1600" baseline="300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of genes "nearby" (or similar to) this idealized pattern,</a:t>
            </a:r>
            <a:r>
              <a:rPr lang="en-US" altLang="zh-CN" sz="1600" baseline="300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as compared to equivalent random patterns</a:t>
            </a:r>
            <a:r>
              <a:rPr lang="en-US" altLang="zh-CN" sz="16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</a:rPr>
              <a:t>Why do we want to start with informative genes?</a:t>
            </a:r>
          </a:p>
          <a:p>
            <a:pPr lvl="1">
              <a:lnSpc>
                <a:spcPct val="150000"/>
              </a:lnSpc>
            </a:pPr>
            <a:r>
              <a:rPr lang="en-US" altLang="en-US" sz="1600" dirty="0"/>
              <a:t>To be readily applied in a clinical </a:t>
            </a:r>
            <a:r>
              <a:rPr lang="en-US" altLang="en-US" sz="1600" dirty="0" smtClean="0"/>
              <a:t>setting</a:t>
            </a:r>
            <a:endParaRPr lang="en-US" altLang="en-US" sz="1600" dirty="0"/>
          </a:p>
          <a:p>
            <a:pPr lvl="1">
              <a:lnSpc>
                <a:spcPct val="150000"/>
              </a:lnSpc>
            </a:pPr>
            <a:r>
              <a:rPr lang="en-US" altLang="en-US" sz="1600" dirty="0"/>
              <a:t>Highly </a:t>
            </a:r>
            <a:r>
              <a:rPr lang="en-US" altLang="en-US" sz="1600" dirty="0" smtClean="0"/>
              <a:t>instructive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41750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Big Picture in 1999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The Need for Cancer Classification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Cancer </a:t>
            </a:r>
            <a:r>
              <a:rPr lang="en-US" sz="1800" dirty="0"/>
              <a:t>classification very important for advances in cancer treatment. </a:t>
            </a:r>
            <a:endParaRPr lang="en-US" sz="1800" dirty="0" smtClean="0"/>
          </a:p>
          <a:p>
            <a:pPr lvl="1">
              <a:lnSpc>
                <a:spcPct val="150000"/>
              </a:lnSpc>
            </a:pPr>
            <a:r>
              <a:rPr lang="en-US" sz="1800" dirty="0"/>
              <a:t>Cancers of Identical grade can have widely variable clinical courses</a:t>
            </a:r>
            <a:endParaRPr lang="en-US" sz="1800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Focus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on improving cancer treatment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by: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T</a:t>
            </a:r>
            <a:r>
              <a:rPr lang="en-US" sz="1800" dirty="0" smtClean="0"/>
              <a:t>argeting </a:t>
            </a:r>
            <a:r>
              <a:rPr lang="en-US" sz="1800" dirty="0"/>
              <a:t>specific therapies to </a:t>
            </a:r>
            <a:r>
              <a:rPr lang="en-US" sz="1800" dirty="0" err="1"/>
              <a:t>pathogenetically</a:t>
            </a:r>
            <a:r>
              <a:rPr lang="en-US" sz="1800" dirty="0"/>
              <a:t> distinct tumor </a:t>
            </a:r>
            <a:r>
              <a:rPr lang="en-US" sz="1800" dirty="0" smtClean="0"/>
              <a:t>types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T</a:t>
            </a:r>
            <a:r>
              <a:rPr lang="en-US" sz="1800" dirty="0" smtClean="0"/>
              <a:t>o </a:t>
            </a:r>
            <a:r>
              <a:rPr lang="en-US" sz="1800" dirty="0"/>
              <a:t>maximize </a:t>
            </a:r>
            <a:r>
              <a:rPr lang="en-US" sz="1800" dirty="0" smtClean="0"/>
              <a:t>efficacy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To minimize toxicity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8702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b="1" dirty="0"/>
              <a:t>Neighborhood Analysis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35480"/>
            <a:ext cx="8229600" cy="2712720"/>
          </a:xfrm>
        </p:spPr>
        <p:txBody>
          <a:bodyPr>
            <a:normAutofit/>
          </a:bodyPr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en-US" altLang="en-US" sz="2200" b="1" i="1" dirty="0">
                <a:solidFill>
                  <a:srgbClr val="FF0000"/>
                </a:solidFill>
                <a:latin typeface="+mj-lt"/>
              </a:rPr>
              <a:t>v</a:t>
            </a:r>
            <a:r>
              <a:rPr lang="en-US" altLang="en-US" sz="2200" b="1" dirty="0">
                <a:solidFill>
                  <a:srgbClr val="FF0000"/>
                </a:solidFill>
                <a:latin typeface="+mj-lt"/>
              </a:rPr>
              <a:t>(</a:t>
            </a:r>
            <a:r>
              <a:rPr lang="en-US" altLang="en-US" sz="2200" b="1" i="1" dirty="0">
                <a:solidFill>
                  <a:srgbClr val="FF0000"/>
                </a:solidFill>
                <a:latin typeface="+mj-lt"/>
              </a:rPr>
              <a:t>g</a:t>
            </a:r>
            <a:r>
              <a:rPr lang="en-US" altLang="en-US" sz="2200" b="1" dirty="0">
                <a:solidFill>
                  <a:srgbClr val="FF0000"/>
                </a:solidFill>
                <a:latin typeface="+mj-lt"/>
              </a:rPr>
              <a:t>) = (</a:t>
            </a:r>
            <a:r>
              <a:rPr lang="en-US" altLang="en-US" sz="2200" b="1" i="1" dirty="0">
                <a:solidFill>
                  <a:srgbClr val="FF0000"/>
                </a:solidFill>
                <a:latin typeface="+mj-lt"/>
              </a:rPr>
              <a:t>e</a:t>
            </a:r>
            <a:r>
              <a:rPr lang="en-US" altLang="en-US" sz="2200" b="1" baseline="-30000" dirty="0">
                <a:solidFill>
                  <a:srgbClr val="FF0000"/>
                </a:solidFill>
                <a:latin typeface="+mj-lt"/>
              </a:rPr>
              <a:t>1</a:t>
            </a:r>
            <a:r>
              <a:rPr lang="en-US" altLang="en-US" sz="2200" b="1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altLang="en-US" sz="2200" b="1" i="1" dirty="0">
                <a:solidFill>
                  <a:srgbClr val="FF0000"/>
                </a:solidFill>
                <a:latin typeface="+mj-lt"/>
              </a:rPr>
              <a:t>e</a:t>
            </a:r>
            <a:r>
              <a:rPr lang="en-US" altLang="en-US" sz="2200" b="1" baseline="-30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en-US" altLang="en-US" sz="2200" b="1" dirty="0">
                <a:solidFill>
                  <a:srgbClr val="FF0000"/>
                </a:solidFill>
                <a:latin typeface="+mj-lt"/>
              </a:rPr>
              <a:t>, ..., </a:t>
            </a:r>
            <a:r>
              <a:rPr lang="en-US" altLang="en-US" sz="2200" b="1" i="1" dirty="0" err="1">
                <a:solidFill>
                  <a:srgbClr val="FF0000"/>
                </a:solidFill>
                <a:latin typeface="+mj-lt"/>
              </a:rPr>
              <a:t>e</a:t>
            </a:r>
            <a:r>
              <a:rPr lang="en-US" altLang="en-US" sz="2200" b="1" i="1" baseline="-30000" dirty="0" err="1">
                <a:solidFill>
                  <a:srgbClr val="FF0000"/>
                </a:solidFill>
                <a:latin typeface="+mj-lt"/>
              </a:rPr>
              <a:t>n</a:t>
            </a:r>
            <a:r>
              <a:rPr lang="en-US" altLang="en-US" sz="2200" b="1" dirty="0">
                <a:solidFill>
                  <a:srgbClr val="FF0000"/>
                </a:solidFill>
                <a:latin typeface="+mj-lt"/>
              </a:rPr>
              <a:t>)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altLang="en-US" sz="2200" b="1" i="1" dirty="0">
                <a:solidFill>
                  <a:srgbClr val="FF0000"/>
                </a:solidFill>
                <a:latin typeface="+mj-lt"/>
              </a:rPr>
              <a:t>c</a:t>
            </a:r>
            <a:r>
              <a:rPr lang="en-US" altLang="en-US" sz="2200" b="1" dirty="0">
                <a:solidFill>
                  <a:srgbClr val="FF0000"/>
                </a:solidFill>
                <a:latin typeface="+mj-lt"/>
              </a:rPr>
              <a:t> = (</a:t>
            </a:r>
            <a:r>
              <a:rPr lang="en-US" altLang="en-US" sz="2200" b="1" i="1" dirty="0">
                <a:solidFill>
                  <a:srgbClr val="FF0000"/>
                </a:solidFill>
                <a:latin typeface="+mj-lt"/>
              </a:rPr>
              <a:t>c</a:t>
            </a:r>
            <a:r>
              <a:rPr lang="en-US" altLang="en-US" sz="2200" b="1" baseline="-30000" dirty="0">
                <a:solidFill>
                  <a:srgbClr val="FF0000"/>
                </a:solidFill>
                <a:latin typeface="+mj-lt"/>
              </a:rPr>
              <a:t>1</a:t>
            </a:r>
            <a:r>
              <a:rPr lang="en-US" altLang="en-US" sz="2200" b="1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altLang="en-US" sz="2200" b="1" i="1" dirty="0">
                <a:solidFill>
                  <a:srgbClr val="FF0000"/>
                </a:solidFill>
                <a:latin typeface="+mj-lt"/>
              </a:rPr>
              <a:t>c</a:t>
            </a:r>
            <a:r>
              <a:rPr lang="en-US" altLang="en-US" sz="2200" b="1" baseline="-30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en-US" altLang="en-US" sz="2200" b="1" dirty="0">
                <a:solidFill>
                  <a:srgbClr val="FF0000"/>
                </a:solidFill>
                <a:latin typeface="+mj-lt"/>
              </a:rPr>
              <a:t>, ..., </a:t>
            </a:r>
            <a:r>
              <a:rPr lang="en-US" altLang="en-US" sz="2200" b="1" i="1" dirty="0" err="1">
                <a:solidFill>
                  <a:srgbClr val="FF0000"/>
                </a:solidFill>
                <a:latin typeface="+mj-lt"/>
              </a:rPr>
              <a:t>c</a:t>
            </a:r>
            <a:r>
              <a:rPr lang="en-US" altLang="en-US" sz="2200" b="1" i="1" baseline="-30000" dirty="0" err="1">
                <a:solidFill>
                  <a:srgbClr val="FF0000"/>
                </a:solidFill>
                <a:latin typeface="+mj-lt"/>
              </a:rPr>
              <a:t>n</a:t>
            </a:r>
            <a:r>
              <a:rPr lang="en-US" altLang="en-US" sz="2200" b="1" dirty="0">
                <a:solidFill>
                  <a:srgbClr val="FF0000"/>
                </a:solidFill>
                <a:latin typeface="+mj-lt"/>
              </a:rPr>
              <a:t>)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altLang="en-US" sz="2200" dirty="0">
                <a:latin typeface="+mj-lt"/>
              </a:rPr>
              <a:t>Compute the correlation between v(g) and c.</a:t>
            </a:r>
          </a:p>
          <a:p>
            <a:pPr marL="952500" lvl="1" indent="-495300">
              <a:buFont typeface="Wingdings" pitchFamily="2" charset="2"/>
              <a:buAutoNum type="arabicPeriod"/>
            </a:pPr>
            <a:r>
              <a:rPr lang="en-US" altLang="en-US" sz="2200" i="1" dirty="0">
                <a:latin typeface="+mj-lt"/>
              </a:rPr>
              <a:t>Euclidean distance</a:t>
            </a:r>
          </a:p>
          <a:p>
            <a:pPr marL="952500" lvl="1" indent="-495300">
              <a:buFont typeface="Wingdings" pitchFamily="2" charset="2"/>
              <a:buAutoNum type="arabicPeriod"/>
            </a:pPr>
            <a:r>
              <a:rPr lang="en-US" altLang="en-US" sz="2200" i="1" dirty="0">
                <a:latin typeface="+mj-lt"/>
              </a:rPr>
              <a:t>Pearson correlation coefficient.</a:t>
            </a:r>
          </a:p>
          <a:p>
            <a:pPr marL="952500" lvl="1" indent="-495300">
              <a:buFont typeface="Wingdings" pitchFamily="2" charset="2"/>
              <a:buAutoNum type="arabicPeriod"/>
            </a:pPr>
            <a:r>
              <a:rPr lang="en-US" altLang="en-US" sz="2200" b="1" i="1" dirty="0">
                <a:solidFill>
                  <a:srgbClr val="FF0000"/>
                </a:solidFill>
                <a:latin typeface="+mj-lt"/>
              </a:rPr>
              <a:t>P</a:t>
            </a:r>
            <a:r>
              <a:rPr lang="en-US" altLang="en-US" sz="2200" b="1" dirty="0">
                <a:solidFill>
                  <a:srgbClr val="FF0000"/>
                </a:solidFill>
                <a:latin typeface="+mj-lt"/>
              </a:rPr>
              <a:t>(</a:t>
            </a:r>
            <a:r>
              <a:rPr lang="en-US" altLang="en-US" sz="2200" b="1" i="1" dirty="0" err="1">
                <a:solidFill>
                  <a:srgbClr val="FF0000"/>
                </a:solidFill>
                <a:latin typeface="+mj-lt"/>
              </a:rPr>
              <a:t>g</a:t>
            </a:r>
            <a:r>
              <a:rPr lang="en-US" altLang="en-US" sz="2200" b="1" dirty="0" err="1">
                <a:solidFill>
                  <a:srgbClr val="FF0000"/>
                </a:solidFill>
                <a:latin typeface="+mj-lt"/>
              </a:rPr>
              <a:t>,</a:t>
            </a:r>
            <a:r>
              <a:rPr lang="en-US" altLang="en-US" sz="2200" b="1" i="1" dirty="0" err="1">
                <a:solidFill>
                  <a:srgbClr val="FF0000"/>
                </a:solidFill>
                <a:latin typeface="+mj-lt"/>
              </a:rPr>
              <a:t>c</a:t>
            </a:r>
            <a:r>
              <a:rPr lang="en-US" altLang="en-US" sz="2200" b="1" dirty="0">
                <a:solidFill>
                  <a:srgbClr val="FF0000"/>
                </a:solidFill>
                <a:latin typeface="+mj-lt"/>
              </a:rPr>
              <a:t>) = [µ</a:t>
            </a:r>
            <a:r>
              <a:rPr lang="en-US" altLang="en-US" sz="2200" b="1" baseline="-30000" dirty="0">
                <a:solidFill>
                  <a:srgbClr val="FF0000"/>
                </a:solidFill>
                <a:latin typeface="+mj-lt"/>
              </a:rPr>
              <a:t>1</a:t>
            </a:r>
            <a:r>
              <a:rPr lang="en-US" altLang="en-US" sz="2200" b="1" dirty="0">
                <a:solidFill>
                  <a:srgbClr val="FF0000"/>
                </a:solidFill>
                <a:latin typeface="+mj-lt"/>
              </a:rPr>
              <a:t>(</a:t>
            </a:r>
            <a:r>
              <a:rPr lang="en-US" altLang="en-US" sz="2200" b="1" i="1" dirty="0">
                <a:solidFill>
                  <a:srgbClr val="FF0000"/>
                </a:solidFill>
                <a:latin typeface="+mj-lt"/>
              </a:rPr>
              <a:t>g</a:t>
            </a:r>
            <a:r>
              <a:rPr lang="en-US" altLang="en-US" sz="2200" b="1" dirty="0">
                <a:solidFill>
                  <a:srgbClr val="FF0000"/>
                </a:solidFill>
                <a:latin typeface="+mj-lt"/>
              </a:rPr>
              <a:t>)  - µ</a:t>
            </a:r>
            <a:r>
              <a:rPr lang="en-US" altLang="en-US" sz="2200" b="1" baseline="-30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en-US" altLang="en-US" sz="2200" b="1" dirty="0">
                <a:solidFill>
                  <a:srgbClr val="FF0000"/>
                </a:solidFill>
                <a:latin typeface="+mj-lt"/>
              </a:rPr>
              <a:t>(</a:t>
            </a:r>
            <a:r>
              <a:rPr lang="en-US" altLang="en-US" sz="2200" b="1" i="1" dirty="0">
                <a:solidFill>
                  <a:srgbClr val="FF0000"/>
                </a:solidFill>
                <a:latin typeface="+mj-lt"/>
              </a:rPr>
              <a:t>g</a:t>
            </a:r>
            <a:r>
              <a:rPr lang="en-US" altLang="en-US" sz="2200" b="1" dirty="0">
                <a:solidFill>
                  <a:srgbClr val="FF0000"/>
                </a:solidFill>
                <a:latin typeface="+mj-lt"/>
              </a:rPr>
              <a:t>)]/[ </a:t>
            </a:r>
            <a:r>
              <a:rPr lang="en-US" altLang="en-US" sz="2200" b="1" dirty="0">
                <a:solidFill>
                  <a:srgbClr val="FF0000"/>
                </a:solidFill>
                <a:latin typeface="+mj-lt"/>
                <a:cs typeface="Arial" charset="0"/>
              </a:rPr>
              <a:t>σ</a:t>
            </a:r>
            <a:r>
              <a:rPr lang="en-US" altLang="en-US" sz="2200" b="1" baseline="-30000" dirty="0">
                <a:solidFill>
                  <a:srgbClr val="FF0000"/>
                </a:solidFill>
                <a:latin typeface="+mj-lt"/>
              </a:rPr>
              <a:t>1</a:t>
            </a:r>
            <a:r>
              <a:rPr lang="en-US" altLang="en-US" sz="2200" b="1" dirty="0">
                <a:solidFill>
                  <a:srgbClr val="FF0000"/>
                </a:solidFill>
                <a:latin typeface="+mj-lt"/>
              </a:rPr>
              <a:t>(</a:t>
            </a:r>
            <a:r>
              <a:rPr lang="en-US" altLang="en-US" sz="2200" b="1" i="1" dirty="0">
                <a:solidFill>
                  <a:srgbClr val="FF0000"/>
                </a:solidFill>
                <a:latin typeface="+mj-lt"/>
              </a:rPr>
              <a:t>g</a:t>
            </a:r>
            <a:r>
              <a:rPr lang="en-US" altLang="en-US" sz="2200" b="1" dirty="0">
                <a:solidFill>
                  <a:srgbClr val="FF0000"/>
                </a:solidFill>
                <a:latin typeface="+mj-lt"/>
              </a:rPr>
              <a:t>) + </a:t>
            </a:r>
            <a:r>
              <a:rPr lang="en-US" altLang="en-US" sz="2200" b="1" dirty="0">
                <a:solidFill>
                  <a:srgbClr val="FF0000"/>
                </a:solidFill>
                <a:latin typeface="+mj-lt"/>
                <a:cs typeface="Arial" charset="0"/>
              </a:rPr>
              <a:t>σ</a:t>
            </a:r>
            <a:r>
              <a:rPr lang="en-US" altLang="en-US" sz="2200" b="1" baseline="-30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en-US" altLang="en-US" sz="2200" b="1" dirty="0">
                <a:solidFill>
                  <a:srgbClr val="FF0000"/>
                </a:solidFill>
                <a:latin typeface="+mj-lt"/>
              </a:rPr>
              <a:t>(</a:t>
            </a:r>
            <a:r>
              <a:rPr lang="en-US" altLang="en-US" sz="2200" b="1" i="1" dirty="0">
                <a:solidFill>
                  <a:srgbClr val="FF0000"/>
                </a:solidFill>
                <a:latin typeface="+mj-lt"/>
              </a:rPr>
              <a:t>g</a:t>
            </a:r>
            <a:r>
              <a:rPr lang="en-US" altLang="en-US" sz="2200" b="1" dirty="0">
                <a:solidFill>
                  <a:srgbClr val="FF0000"/>
                </a:solidFill>
                <a:latin typeface="+mj-lt"/>
              </a:rPr>
              <a:t>)]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5181600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</a:pPr>
            <a:r>
              <a:rPr lang="en-US" altLang="en-US" sz="1400" dirty="0"/>
              <a:t>V(g</a:t>
            </a:r>
            <a:r>
              <a:rPr lang="en-US" altLang="en-US" sz="1400" dirty="0" smtClean="0"/>
              <a:t>) = expression </a:t>
            </a:r>
            <a:r>
              <a:rPr lang="en-US" altLang="en-US" sz="1400" dirty="0"/>
              <a:t>vector, </a:t>
            </a:r>
            <a:r>
              <a:rPr lang="en-US" altLang="en-US" sz="1400" dirty="0" smtClean="0"/>
              <a:t>with </a:t>
            </a:r>
            <a:r>
              <a:rPr lang="en-US" altLang="en-US" sz="1400" i="1" dirty="0" err="1" smtClean="0"/>
              <a:t>e</a:t>
            </a:r>
            <a:r>
              <a:rPr lang="en-US" altLang="en-US" sz="1400" i="1" baseline="-30000" dirty="0" err="1" smtClean="0"/>
              <a:t>i</a:t>
            </a:r>
            <a:r>
              <a:rPr lang="en-US" altLang="en-US" sz="1400" dirty="0" smtClean="0"/>
              <a:t> denoting the </a:t>
            </a:r>
            <a:r>
              <a:rPr lang="en-US" altLang="en-US" sz="1400" dirty="0"/>
              <a:t>expression level of gene </a:t>
            </a:r>
            <a:r>
              <a:rPr lang="en-US" altLang="en-US" sz="1400" i="1" dirty="0"/>
              <a:t>g</a:t>
            </a:r>
            <a:r>
              <a:rPr lang="en-US" altLang="en-US" sz="1400" dirty="0"/>
              <a:t> in </a:t>
            </a:r>
            <a:r>
              <a:rPr lang="en-US" altLang="en-US" sz="1400" i="1" dirty="0" err="1"/>
              <a:t>i</a:t>
            </a:r>
            <a:r>
              <a:rPr lang="en-US" altLang="en-US" sz="1400" dirty="0" err="1"/>
              <a:t>th</a:t>
            </a:r>
            <a:r>
              <a:rPr lang="en-US" altLang="en-US" sz="1400" dirty="0"/>
              <a:t> sample </a:t>
            </a:r>
          </a:p>
          <a:p>
            <a:pPr marL="228600" indent="-228600"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z="1400" i="1" dirty="0"/>
              <a:t>C=vector of idealized expression pattern.  c</a:t>
            </a:r>
            <a:r>
              <a:rPr lang="en-US" altLang="en-US" sz="1400" i="1" baseline="-30000" dirty="0"/>
              <a:t>i</a:t>
            </a:r>
            <a:r>
              <a:rPr lang="en-US" altLang="en-US" sz="1400" dirty="0"/>
              <a:t> = +1 or 0 </a:t>
            </a:r>
            <a:r>
              <a:rPr lang="en-US" altLang="en-US" sz="1400" dirty="0" smtClean="0"/>
              <a:t>based on </a:t>
            </a:r>
            <a:r>
              <a:rPr lang="en-US" altLang="en-US" sz="1400" i="1" dirty="0" err="1" smtClean="0"/>
              <a:t>i</a:t>
            </a:r>
            <a:r>
              <a:rPr lang="en-US" altLang="en-US" sz="1400" dirty="0" err="1" smtClean="0"/>
              <a:t>-th</a:t>
            </a:r>
            <a:r>
              <a:rPr lang="en-US" altLang="en-US" sz="1400" dirty="0" smtClean="0"/>
              <a:t> </a:t>
            </a:r>
            <a:r>
              <a:rPr lang="en-US" altLang="en-US" sz="1400" dirty="0"/>
              <a:t>sample </a:t>
            </a:r>
            <a:r>
              <a:rPr lang="en-US" altLang="en-US" sz="1400" dirty="0" smtClean="0"/>
              <a:t>belonging </a:t>
            </a:r>
            <a:r>
              <a:rPr lang="en-US" altLang="en-US" sz="1400" dirty="0"/>
              <a:t>to class 1 or </a:t>
            </a:r>
            <a:r>
              <a:rPr lang="en-US" altLang="en-US" sz="1400" dirty="0" smtClean="0"/>
              <a:t>2</a:t>
            </a:r>
            <a:endParaRPr lang="en-US" altLang="en-US" sz="1400" dirty="0"/>
          </a:p>
          <a:p>
            <a:pPr marL="228600" indent="-228600">
              <a:lnSpc>
                <a:spcPct val="150000"/>
              </a:lnSpc>
              <a:buFont typeface="Wingdings" pitchFamily="2" charset="2"/>
              <a:buNone/>
            </a:pPr>
            <a:r>
              <a:rPr lang="en-US" altLang="en-US" sz="1400" dirty="0"/>
              <a:t>P(</a:t>
            </a:r>
            <a:r>
              <a:rPr lang="en-US" altLang="en-US" sz="1400" dirty="0" err="1"/>
              <a:t>g,c</a:t>
            </a:r>
            <a:r>
              <a:rPr lang="en-US" altLang="en-US" sz="1400" dirty="0" smtClean="0"/>
              <a:t>) = Measure of Signal-to-noise </a:t>
            </a:r>
            <a:r>
              <a:rPr lang="en-US" altLang="en-US" sz="1400" dirty="0"/>
              <a:t>ratio</a:t>
            </a:r>
          </a:p>
          <a:p>
            <a:pPr>
              <a:lnSpc>
                <a:spcPct val="15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0982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051" descr="http://www.sciencemag.org/content/vol286/issue5439/images/medium/se409791101a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78000"/>
            <a:ext cx="6294326" cy="49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Rectangle 205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09600"/>
            <a:ext cx="7467600" cy="1143000"/>
          </a:xfrm>
        </p:spPr>
        <p:txBody>
          <a:bodyPr>
            <a:noAutofit/>
          </a:bodyPr>
          <a:lstStyle/>
          <a:p>
            <a:r>
              <a:rPr lang="en-US" altLang="en-US" sz="4000" b="1" dirty="0"/>
              <a:t>Neighborhood Analysis</a:t>
            </a:r>
          </a:p>
        </p:txBody>
      </p:sp>
    </p:spTree>
    <p:extLst>
      <p:ext uri="{BB962C8B-B14F-4D97-AF65-F5344CB8AC3E}">
        <p14:creationId xmlns:p14="http://schemas.microsoft.com/office/powerpoint/2010/main" val="60804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/>
              <a:t>Results of Neighborhood Analysis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Neighborhood </a:t>
            </a:r>
            <a:r>
              <a:rPr lang="en-US" altLang="zh-CN" sz="24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A</a:t>
            </a:r>
            <a:r>
              <a:rPr lang="en-US" altLang="zh-CN" sz="24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nalysis </a:t>
            </a:r>
            <a:r>
              <a:rPr lang="en-US" altLang="zh-CN" sz="24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showed that roughly </a:t>
            </a:r>
            <a:r>
              <a:rPr lang="en-US" altLang="zh-CN" sz="2400" b="1" u="sng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1100 genes</a:t>
            </a:r>
            <a:r>
              <a:rPr lang="en-US" altLang="zh-CN" sz="24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of the 6,817 genes were </a:t>
            </a:r>
            <a:r>
              <a:rPr lang="en-US" altLang="zh-CN" sz="24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more highly correlated with the</a:t>
            </a:r>
            <a:r>
              <a:rPr lang="en-US" altLang="zh-CN" sz="2400" baseline="300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AML-ALL class distinction than would be expected by </a:t>
            </a:r>
            <a:r>
              <a:rPr lang="en-US" altLang="zh-CN" sz="24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chance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Suggested </a:t>
            </a:r>
            <a:r>
              <a:rPr lang="en-US" altLang="zh-CN" sz="24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that classification could indeed</a:t>
            </a:r>
            <a:r>
              <a:rPr lang="en-US" altLang="zh-CN" sz="2400" baseline="300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be based on expression data. </a:t>
            </a:r>
            <a:endParaRPr lang="en-US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091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altLang="en-US" sz="4000" b="1" dirty="0" smtClean="0"/>
              <a:t>Results of Neighborhood </a:t>
            </a:r>
            <a:r>
              <a:rPr lang="en-US" altLang="en-US" sz="4000" b="1" dirty="0"/>
              <a:t>Analysis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664212"/>
            <a:ext cx="5981700" cy="51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35992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 smtClean="0"/>
              <a:t>Issue-2: Building a Predictor</a:t>
            </a:r>
            <a:endParaRPr lang="en-US" altLang="en-US" sz="4000" b="1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74320" lvl="1" indent="-274320">
              <a:lnSpc>
                <a:spcPct val="150000"/>
              </a:lnSpc>
              <a:buClr>
                <a:schemeClr val="accent3"/>
              </a:buClr>
              <a:buSzPct val="95000"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+mj-lt"/>
              </a:rPr>
              <a:t>Issue-2: How do we use a collection of known samples to create a “class predictor” capable of assigning a new sample to one of two classes</a:t>
            </a:r>
            <a:r>
              <a:rPr lang="en-US" altLang="en-US" sz="2000" b="1" dirty="0" smtClean="0">
                <a:solidFill>
                  <a:srgbClr val="FF0000"/>
                </a:solidFill>
                <a:latin typeface="+mj-lt"/>
              </a:rPr>
              <a:t>?</a:t>
            </a:r>
            <a:r>
              <a:rPr lang="en-US" altLang="zh-CN" sz="2000" b="1" dirty="0">
                <a:solidFill>
                  <a:srgbClr val="FF0000"/>
                </a:solidFill>
                <a:latin typeface="+mj-lt"/>
                <a:ea typeface="宋体" pitchFamily="2" charset="-122"/>
                <a:cs typeface="Times New Roman" pitchFamily="18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Use a </a:t>
            </a:r>
            <a:r>
              <a:rPr lang="en-US" altLang="zh-CN" sz="20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set of informative genes to </a:t>
            </a:r>
            <a:r>
              <a:rPr lang="en-US" altLang="zh-CN" sz="20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build the predictor 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They chose</a:t>
            </a:r>
            <a:r>
              <a:rPr lang="en-US" altLang="zh-CN" sz="2000" baseline="300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50</a:t>
            </a:r>
            <a:r>
              <a:rPr lang="en-US" altLang="zh-CN" sz="20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 genes most closely correlated with AML-ALL distinction</a:t>
            </a:r>
            <a:r>
              <a:rPr lang="en-US" altLang="zh-CN" sz="2000" baseline="300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in the known samples. </a:t>
            </a:r>
            <a:endParaRPr lang="en-US" altLang="zh-CN" sz="2000" dirty="0" smtClean="0">
              <a:solidFill>
                <a:srgbClr val="000000"/>
              </a:solidFill>
              <a:latin typeface="+mj-lt"/>
              <a:ea typeface="宋体" pitchFamily="2" charset="-122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Why 50? Why not 20 or 100? 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Predictors with 10 to 200 genes all gave 100% accurate classification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50 seemed like a reasonably robust against noise but small enough to be readily applied in a clinical setting</a:t>
            </a:r>
          </a:p>
        </p:txBody>
      </p:sp>
    </p:spTree>
    <p:extLst>
      <p:ext uri="{BB962C8B-B14F-4D97-AF65-F5344CB8AC3E}">
        <p14:creationId xmlns:p14="http://schemas.microsoft.com/office/powerpoint/2010/main" val="1490737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/>
              <a:t>Class Predictor via Gene Voting</a:t>
            </a:r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82000" cy="4114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dirty="0" smtClean="0">
                <a:latin typeface="+mj-lt"/>
              </a:rPr>
              <a:t>Developed </a:t>
            </a:r>
            <a:r>
              <a:rPr lang="en-US" altLang="en-US" sz="1800" dirty="0">
                <a:latin typeface="+mj-lt"/>
              </a:rPr>
              <a:t>a procedure that uses a fixed subset of “informative genes” </a:t>
            </a:r>
          </a:p>
          <a:p>
            <a:pPr>
              <a:lnSpc>
                <a:spcPct val="150000"/>
              </a:lnSpc>
            </a:pPr>
            <a:r>
              <a:rPr lang="en-US" altLang="en-US" sz="1800" dirty="0" smtClean="0">
                <a:latin typeface="+mj-lt"/>
              </a:rPr>
              <a:t>Makes </a:t>
            </a:r>
            <a:r>
              <a:rPr lang="en-US" altLang="en-US" sz="1800" dirty="0">
                <a:latin typeface="+mj-lt"/>
              </a:rPr>
              <a:t>a prediction on </a:t>
            </a:r>
            <a:r>
              <a:rPr lang="en-US" altLang="en-US" sz="1800" dirty="0" smtClean="0">
                <a:latin typeface="+mj-lt"/>
              </a:rPr>
              <a:t>basis </a:t>
            </a:r>
            <a:r>
              <a:rPr lang="en-US" altLang="en-US" sz="1800" dirty="0">
                <a:latin typeface="+mj-lt"/>
              </a:rPr>
              <a:t>of the expression level of these genes in a new sample</a:t>
            </a:r>
          </a:p>
          <a:p>
            <a:pPr>
              <a:lnSpc>
                <a:spcPct val="150000"/>
              </a:lnSpc>
            </a:pPr>
            <a:r>
              <a:rPr lang="en-US" altLang="en-US" sz="1800" dirty="0" smtClean="0">
                <a:latin typeface="+mj-lt"/>
              </a:rPr>
              <a:t>Each </a:t>
            </a:r>
            <a:r>
              <a:rPr lang="en-US" altLang="en-US" sz="1800" dirty="0">
                <a:latin typeface="+mj-lt"/>
              </a:rPr>
              <a:t>informative gene casts a “weighted vote” for one of the classes</a:t>
            </a:r>
          </a:p>
          <a:p>
            <a:pPr>
              <a:lnSpc>
                <a:spcPct val="150000"/>
              </a:lnSpc>
            </a:pPr>
            <a:r>
              <a:rPr lang="en-US" altLang="en-US" sz="1800" dirty="0" smtClean="0">
                <a:latin typeface="+mj-lt"/>
              </a:rPr>
              <a:t>The </a:t>
            </a:r>
            <a:r>
              <a:rPr lang="en-US" altLang="en-US" sz="1800" dirty="0">
                <a:latin typeface="+mj-lt"/>
              </a:rPr>
              <a:t>magnitude of each vote dependent on the expression level in the new sample and the degree of that gene's correlation with the class distinction </a:t>
            </a:r>
          </a:p>
          <a:p>
            <a:pPr>
              <a:lnSpc>
                <a:spcPct val="150000"/>
              </a:lnSpc>
            </a:pPr>
            <a:r>
              <a:rPr lang="en-US" altLang="en-US" sz="1800" dirty="0" smtClean="0">
                <a:latin typeface="+mj-lt"/>
              </a:rPr>
              <a:t>Votes </a:t>
            </a:r>
            <a:r>
              <a:rPr lang="en-US" altLang="en-US" sz="1800" dirty="0">
                <a:latin typeface="+mj-lt"/>
              </a:rPr>
              <a:t>were summed to determine the winning class</a:t>
            </a:r>
          </a:p>
          <a:p>
            <a:pPr>
              <a:lnSpc>
                <a:spcPct val="150000"/>
              </a:lnSpc>
            </a:pPr>
            <a:r>
              <a:rPr lang="en-US" altLang="en-US" sz="1800" dirty="0" smtClean="0">
                <a:latin typeface="+mj-lt"/>
              </a:rPr>
              <a:t>“Prediction Strength</a:t>
            </a:r>
            <a:r>
              <a:rPr lang="en-US" altLang="en-US" sz="1800" dirty="0">
                <a:latin typeface="+mj-lt"/>
              </a:rPr>
              <a:t>” (PS), </a:t>
            </a:r>
            <a:r>
              <a:rPr lang="en-US" altLang="en-US" sz="1800" dirty="0" smtClean="0">
                <a:latin typeface="+mj-lt"/>
              </a:rPr>
              <a:t>a </a:t>
            </a:r>
            <a:r>
              <a:rPr lang="en-US" altLang="en-US" sz="1800" dirty="0">
                <a:latin typeface="+mj-lt"/>
              </a:rPr>
              <a:t>measure of the margin of victory that ranges from 0 to </a:t>
            </a:r>
            <a:r>
              <a:rPr lang="en-US" altLang="en-US" sz="1800" dirty="0" smtClean="0">
                <a:latin typeface="+mj-lt"/>
              </a:rPr>
              <a:t>1</a:t>
            </a:r>
            <a:endParaRPr lang="en-US" altLang="en-US" sz="18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en-US" sz="1800" dirty="0" smtClean="0">
                <a:latin typeface="+mj-lt"/>
              </a:rPr>
              <a:t>The </a:t>
            </a:r>
            <a:r>
              <a:rPr lang="en-US" altLang="en-US" sz="1800" dirty="0">
                <a:latin typeface="+mj-lt"/>
              </a:rPr>
              <a:t>sample was assigned to the winning class if PS exceeded a predetermined threshold, and was otherwise considered uncertain.</a:t>
            </a:r>
          </a:p>
        </p:txBody>
      </p:sp>
    </p:spTree>
    <p:extLst>
      <p:ext uri="{BB962C8B-B14F-4D97-AF65-F5344CB8AC3E}">
        <p14:creationId xmlns:p14="http://schemas.microsoft.com/office/powerpoint/2010/main" val="24115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/>
              <a:t>Class Predictor via Gene Voting</a:t>
            </a:r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001000" cy="4114800"/>
          </a:xfrm>
        </p:spPr>
        <p:txBody>
          <a:bodyPr>
            <a:normAutofit lnSpcReduction="10000"/>
          </a:bodyPr>
          <a:lstStyle/>
          <a:p>
            <a:pPr marL="533400" indent="-533400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altLang="en-US" sz="2000" dirty="0">
                <a:latin typeface="+mj-lt"/>
              </a:rPr>
              <a:t>Parameters (</a:t>
            </a:r>
            <a:r>
              <a:rPr lang="en-US" altLang="en-US" sz="2000" i="1" dirty="0">
                <a:latin typeface="+mj-lt"/>
              </a:rPr>
              <a:t>a</a:t>
            </a:r>
            <a:r>
              <a:rPr lang="en-US" altLang="en-US" sz="2000" i="1" baseline="-30000" dirty="0">
                <a:latin typeface="+mj-lt"/>
              </a:rPr>
              <a:t>g</a:t>
            </a:r>
            <a:r>
              <a:rPr lang="en-US" altLang="en-US" sz="2000" dirty="0">
                <a:latin typeface="+mj-lt"/>
              </a:rPr>
              <a:t>, </a:t>
            </a:r>
            <a:r>
              <a:rPr lang="en-US" altLang="en-US" sz="2000" i="1" dirty="0" err="1">
                <a:latin typeface="+mj-lt"/>
              </a:rPr>
              <a:t>b</a:t>
            </a:r>
            <a:r>
              <a:rPr lang="en-US" altLang="en-US" sz="2000" i="1" baseline="-30000" dirty="0" err="1">
                <a:latin typeface="+mj-lt"/>
              </a:rPr>
              <a:t>g</a:t>
            </a:r>
            <a:r>
              <a:rPr lang="en-US" altLang="en-US" sz="2000" dirty="0">
                <a:latin typeface="+mj-lt"/>
              </a:rPr>
              <a:t>) are defined for each informative gene</a:t>
            </a:r>
          </a:p>
          <a:p>
            <a:pPr marL="533400" indent="-533400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altLang="en-US" sz="2000" i="1" dirty="0">
                <a:latin typeface="+mj-lt"/>
              </a:rPr>
              <a:t>a</a:t>
            </a:r>
            <a:r>
              <a:rPr lang="en-US" altLang="en-US" sz="2000" i="1" baseline="-30000" dirty="0">
                <a:latin typeface="+mj-lt"/>
              </a:rPr>
              <a:t>g</a:t>
            </a:r>
            <a:r>
              <a:rPr lang="en-US" altLang="en-US" sz="2000" dirty="0">
                <a:latin typeface="+mj-lt"/>
              </a:rPr>
              <a:t> = </a:t>
            </a:r>
            <a:r>
              <a:rPr lang="en-US" altLang="en-US" sz="2000" i="1" dirty="0">
                <a:latin typeface="+mj-lt"/>
              </a:rPr>
              <a:t>P</a:t>
            </a:r>
            <a:r>
              <a:rPr lang="en-US" altLang="en-US" sz="2000" dirty="0">
                <a:latin typeface="+mj-lt"/>
              </a:rPr>
              <a:t>(</a:t>
            </a:r>
            <a:r>
              <a:rPr lang="en-US" altLang="en-US" sz="2000" i="1" dirty="0" err="1">
                <a:latin typeface="+mj-lt"/>
              </a:rPr>
              <a:t>g</a:t>
            </a:r>
            <a:r>
              <a:rPr lang="en-US" altLang="en-US" sz="2000" dirty="0" err="1">
                <a:latin typeface="+mj-lt"/>
              </a:rPr>
              <a:t>,</a:t>
            </a:r>
            <a:r>
              <a:rPr lang="en-US" altLang="en-US" sz="2000" i="1" dirty="0" err="1">
                <a:latin typeface="+mj-lt"/>
              </a:rPr>
              <a:t>c</a:t>
            </a:r>
            <a:r>
              <a:rPr lang="en-US" altLang="en-US" sz="2000" dirty="0">
                <a:latin typeface="+mj-lt"/>
              </a:rPr>
              <a:t>)</a:t>
            </a:r>
          </a:p>
          <a:p>
            <a:pPr marL="533400" indent="-533400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altLang="en-US" sz="2000" i="1" dirty="0" err="1">
                <a:latin typeface="+mj-lt"/>
              </a:rPr>
              <a:t>b</a:t>
            </a:r>
            <a:r>
              <a:rPr lang="en-US" altLang="en-US" sz="2000" i="1" baseline="-30000" dirty="0" err="1">
                <a:latin typeface="+mj-lt"/>
              </a:rPr>
              <a:t>g</a:t>
            </a:r>
            <a:r>
              <a:rPr lang="en-US" altLang="en-US" sz="2000" dirty="0">
                <a:latin typeface="+mj-lt"/>
              </a:rPr>
              <a:t> = [µ</a:t>
            </a:r>
            <a:r>
              <a:rPr lang="en-US" altLang="en-US" sz="2000" baseline="-30000" dirty="0">
                <a:latin typeface="+mj-lt"/>
              </a:rPr>
              <a:t>1</a:t>
            </a:r>
            <a:r>
              <a:rPr lang="en-US" altLang="en-US" sz="2000" dirty="0">
                <a:latin typeface="+mj-lt"/>
              </a:rPr>
              <a:t>(</a:t>
            </a:r>
            <a:r>
              <a:rPr lang="en-US" altLang="en-US" sz="2000" i="1" dirty="0">
                <a:latin typeface="+mj-lt"/>
              </a:rPr>
              <a:t>g</a:t>
            </a:r>
            <a:r>
              <a:rPr lang="en-US" altLang="en-US" sz="2000" dirty="0">
                <a:latin typeface="+mj-lt"/>
              </a:rPr>
              <a:t>) + µ</a:t>
            </a:r>
            <a:r>
              <a:rPr lang="en-US" altLang="en-US" sz="2000" baseline="-30000" dirty="0">
                <a:latin typeface="+mj-lt"/>
              </a:rPr>
              <a:t>2</a:t>
            </a:r>
            <a:r>
              <a:rPr lang="en-US" altLang="en-US" sz="2000" dirty="0">
                <a:latin typeface="+mj-lt"/>
              </a:rPr>
              <a:t>(</a:t>
            </a:r>
            <a:r>
              <a:rPr lang="en-US" altLang="en-US" sz="2000" i="1" dirty="0">
                <a:latin typeface="+mj-lt"/>
              </a:rPr>
              <a:t>g</a:t>
            </a:r>
            <a:r>
              <a:rPr lang="en-US" altLang="en-US" sz="2000" dirty="0">
                <a:latin typeface="+mj-lt"/>
              </a:rPr>
              <a:t>)]/2</a:t>
            </a:r>
          </a:p>
          <a:p>
            <a:pPr marL="533400" indent="-533400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altLang="en-US" sz="2000" i="1" dirty="0">
                <a:latin typeface="+mj-lt"/>
              </a:rPr>
              <a:t>v</a:t>
            </a:r>
            <a:r>
              <a:rPr lang="en-US" altLang="en-US" sz="2000" i="1" baseline="-30000" dirty="0">
                <a:latin typeface="+mj-lt"/>
              </a:rPr>
              <a:t>g</a:t>
            </a:r>
            <a:r>
              <a:rPr lang="en-US" altLang="en-US" sz="2000" dirty="0">
                <a:latin typeface="+mj-lt"/>
              </a:rPr>
              <a:t> = </a:t>
            </a:r>
            <a:r>
              <a:rPr lang="en-US" altLang="en-US" sz="2000" i="1" dirty="0">
                <a:latin typeface="+mj-lt"/>
              </a:rPr>
              <a:t>a</a:t>
            </a:r>
            <a:r>
              <a:rPr lang="en-US" altLang="en-US" sz="2000" i="1" baseline="-30000" dirty="0">
                <a:latin typeface="+mj-lt"/>
              </a:rPr>
              <a:t>g</a:t>
            </a:r>
            <a:r>
              <a:rPr lang="en-US" altLang="en-US" sz="2000" dirty="0">
                <a:latin typeface="+mj-lt"/>
              </a:rPr>
              <a:t>(</a:t>
            </a:r>
            <a:r>
              <a:rPr lang="en-US" altLang="en-US" sz="2000" i="1" dirty="0" err="1">
                <a:latin typeface="+mj-lt"/>
              </a:rPr>
              <a:t>x</a:t>
            </a:r>
            <a:r>
              <a:rPr lang="en-US" altLang="en-US" sz="2000" i="1" baseline="-30000" dirty="0" err="1">
                <a:latin typeface="+mj-lt"/>
              </a:rPr>
              <a:t>g</a:t>
            </a:r>
            <a:r>
              <a:rPr lang="en-US" altLang="en-US" sz="2000" i="1" baseline="-30000" dirty="0">
                <a:latin typeface="+mj-lt"/>
              </a:rPr>
              <a:t> </a:t>
            </a:r>
            <a:r>
              <a:rPr lang="en-US" altLang="en-US" sz="2000" dirty="0">
                <a:latin typeface="+mj-lt"/>
              </a:rPr>
              <a:t>- </a:t>
            </a:r>
            <a:r>
              <a:rPr lang="en-US" altLang="en-US" sz="2000" i="1" dirty="0" err="1">
                <a:latin typeface="+mj-lt"/>
              </a:rPr>
              <a:t>b</a:t>
            </a:r>
            <a:r>
              <a:rPr lang="en-US" altLang="en-US" sz="2000" i="1" baseline="-30000" dirty="0" err="1">
                <a:latin typeface="+mj-lt"/>
              </a:rPr>
              <a:t>g</a:t>
            </a:r>
            <a:r>
              <a:rPr lang="en-US" altLang="en-US" sz="2000" dirty="0">
                <a:latin typeface="+mj-lt"/>
              </a:rPr>
              <a:t>)</a:t>
            </a:r>
          </a:p>
          <a:p>
            <a:pPr marL="533400" indent="-533400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altLang="en-US" sz="2000" i="1" dirty="0">
                <a:latin typeface="+mj-lt"/>
              </a:rPr>
              <a:t>V</a:t>
            </a:r>
            <a:r>
              <a:rPr lang="en-US" altLang="en-US" sz="2000" baseline="-30000" dirty="0">
                <a:latin typeface="+mj-lt"/>
              </a:rPr>
              <a:t>1 </a:t>
            </a:r>
            <a:r>
              <a:rPr lang="en-US" altLang="en-US" sz="2000" dirty="0">
                <a:latin typeface="+mj-lt"/>
              </a:rPr>
              <a:t>= </a:t>
            </a:r>
            <a:r>
              <a:rPr lang="en-US" altLang="en-US" sz="2000" dirty="0">
                <a:latin typeface="+mj-lt"/>
                <a:cs typeface="Arial" charset="0"/>
              </a:rPr>
              <a:t>∑ | V</a:t>
            </a:r>
            <a:r>
              <a:rPr lang="en-US" altLang="en-US" sz="2000" baseline="-25000" dirty="0">
                <a:latin typeface="+mj-lt"/>
                <a:cs typeface="Arial" charset="0"/>
              </a:rPr>
              <a:t>g</a:t>
            </a:r>
            <a:r>
              <a:rPr lang="en-US" altLang="en-US" sz="2000" dirty="0">
                <a:latin typeface="+mj-lt"/>
                <a:cs typeface="Arial" charset="0"/>
              </a:rPr>
              <a:t> |; for V</a:t>
            </a:r>
            <a:r>
              <a:rPr lang="en-US" altLang="en-US" sz="2000" baseline="-25000" dirty="0">
                <a:latin typeface="+mj-lt"/>
                <a:cs typeface="Arial" charset="0"/>
              </a:rPr>
              <a:t>g</a:t>
            </a:r>
            <a:r>
              <a:rPr lang="en-US" altLang="en-US" sz="2000" dirty="0">
                <a:latin typeface="+mj-lt"/>
                <a:cs typeface="Arial" charset="0"/>
              </a:rPr>
              <a:t> &gt; 0</a:t>
            </a:r>
          </a:p>
          <a:p>
            <a:pPr marL="533400" indent="-533400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altLang="en-US" sz="2000" i="1" dirty="0">
                <a:latin typeface="+mj-lt"/>
              </a:rPr>
              <a:t>V</a:t>
            </a:r>
            <a:r>
              <a:rPr lang="en-US" altLang="en-US" sz="2000" baseline="-30000" dirty="0">
                <a:latin typeface="+mj-lt"/>
              </a:rPr>
              <a:t>2 </a:t>
            </a:r>
            <a:r>
              <a:rPr lang="en-US" altLang="en-US" sz="2000" dirty="0">
                <a:latin typeface="+mj-lt"/>
              </a:rPr>
              <a:t>= </a:t>
            </a:r>
            <a:r>
              <a:rPr lang="en-US" altLang="en-US" sz="2000" dirty="0">
                <a:latin typeface="+mj-lt"/>
                <a:cs typeface="Arial" charset="0"/>
              </a:rPr>
              <a:t>∑ | V</a:t>
            </a:r>
            <a:r>
              <a:rPr lang="en-US" altLang="en-US" sz="2000" baseline="-25000" dirty="0">
                <a:latin typeface="+mj-lt"/>
                <a:cs typeface="Arial" charset="0"/>
              </a:rPr>
              <a:t>g</a:t>
            </a:r>
            <a:r>
              <a:rPr lang="en-US" altLang="en-US" sz="2000" dirty="0">
                <a:latin typeface="+mj-lt"/>
                <a:cs typeface="Arial" charset="0"/>
              </a:rPr>
              <a:t> |; for V</a:t>
            </a:r>
            <a:r>
              <a:rPr lang="en-US" altLang="en-US" sz="2000" baseline="-25000" dirty="0">
                <a:latin typeface="+mj-lt"/>
                <a:cs typeface="Arial" charset="0"/>
              </a:rPr>
              <a:t>g</a:t>
            </a:r>
            <a:r>
              <a:rPr lang="en-US" altLang="en-US" sz="2000" dirty="0">
                <a:latin typeface="+mj-lt"/>
                <a:cs typeface="Arial" charset="0"/>
              </a:rPr>
              <a:t> &lt; 0</a:t>
            </a:r>
            <a:endParaRPr lang="en-US" altLang="en-US" sz="2000" dirty="0">
              <a:latin typeface="+mj-lt"/>
            </a:endParaRPr>
          </a:p>
          <a:p>
            <a:pPr marL="533400" indent="-533400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altLang="en-US" sz="2000" dirty="0">
                <a:latin typeface="+mj-lt"/>
              </a:rPr>
              <a:t>PS = (</a:t>
            </a:r>
            <a:r>
              <a:rPr lang="en-US" altLang="en-US" sz="2000" i="1" dirty="0" err="1">
                <a:latin typeface="+mj-lt"/>
              </a:rPr>
              <a:t>V</a:t>
            </a:r>
            <a:r>
              <a:rPr lang="en-US" altLang="en-US" sz="2000" baseline="-30000" dirty="0" err="1">
                <a:latin typeface="+mj-lt"/>
              </a:rPr>
              <a:t>win</a:t>
            </a:r>
            <a:r>
              <a:rPr lang="en-US" altLang="en-US" sz="2000" dirty="0">
                <a:latin typeface="+mj-lt"/>
              </a:rPr>
              <a:t> - </a:t>
            </a:r>
            <a:r>
              <a:rPr lang="en-US" altLang="en-US" sz="2000" i="1" dirty="0" err="1">
                <a:latin typeface="+mj-lt"/>
              </a:rPr>
              <a:t>V</a:t>
            </a:r>
            <a:r>
              <a:rPr lang="en-US" altLang="en-US" sz="2000" baseline="-30000" dirty="0" err="1">
                <a:latin typeface="+mj-lt"/>
              </a:rPr>
              <a:t>lose</a:t>
            </a:r>
            <a:r>
              <a:rPr lang="en-US" altLang="en-US" sz="2000" dirty="0">
                <a:latin typeface="+mj-lt"/>
              </a:rPr>
              <a:t>)/(</a:t>
            </a:r>
            <a:r>
              <a:rPr lang="en-US" altLang="en-US" sz="2000" i="1" dirty="0" err="1">
                <a:latin typeface="+mj-lt"/>
              </a:rPr>
              <a:t>V</a:t>
            </a:r>
            <a:r>
              <a:rPr lang="en-US" altLang="en-US" sz="2000" baseline="-30000" dirty="0" err="1">
                <a:latin typeface="+mj-lt"/>
              </a:rPr>
              <a:t>win</a:t>
            </a:r>
            <a:r>
              <a:rPr lang="en-US" altLang="en-US" sz="2000" dirty="0">
                <a:latin typeface="+mj-lt"/>
              </a:rPr>
              <a:t> + </a:t>
            </a:r>
            <a:r>
              <a:rPr lang="en-US" altLang="en-US" sz="2000" i="1" dirty="0" err="1">
                <a:latin typeface="+mj-lt"/>
              </a:rPr>
              <a:t>V</a:t>
            </a:r>
            <a:r>
              <a:rPr lang="en-US" altLang="en-US" sz="2000" baseline="-30000" dirty="0" err="1">
                <a:latin typeface="+mj-lt"/>
              </a:rPr>
              <a:t>lose</a:t>
            </a:r>
            <a:r>
              <a:rPr lang="en-US" altLang="en-US" sz="2000" dirty="0">
                <a:latin typeface="+mj-lt"/>
              </a:rPr>
              <a:t>)</a:t>
            </a:r>
          </a:p>
          <a:p>
            <a:pPr marL="533400" indent="-533400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altLang="en-US" sz="2000" dirty="0">
                <a:latin typeface="+mj-lt"/>
              </a:rPr>
              <a:t>The sample was assigned to the winning class for PS &gt; threshold.</a:t>
            </a:r>
          </a:p>
        </p:txBody>
      </p:sp>
    </p:spTree>
    <p:extLst>
      <p:ext uri="{BB962C8B-B14F-4D97-AF65-F5344CB8AC3E}">
        <p14:creationId xmlns:p14="http://schemas.microsoft.com/office/powerpoint/2010/main" val="126199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/>
              <a:t>Class Predictor via Gene Voting</a:t>
            </a:r>
          </a:p>
        </p:txBody>
      </p:sp>
      <p:pic>
        <p:nvPicPr>
          <p:cNvPr id="19461" name="Picture 5" descr="http://www.sciencemag.org/content/vol286/issue5439/images/medium/se409791101b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97513"/>
            <a:ext cx="6781800" cy="405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94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 smtClean="0"/>
              <a:t>Issue-3: Validation of Class Predictors</a:t>
            </a:r>
            <a:endParaRPr lang="en-US" altLang="en-US" sz="3600" b="1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indent="0">
              <a:lnSpc>
                <a:spcPct val="150000"/>
              </a:lnSpc>
              <a:buClr>
                <a:schemeClr val="accent3"/>
              </a:buClr>
              <a:buSzPct val="95000"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Issue-3: How do we test the validity of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the </a:t>
            </a:r>
            <a:r>
              <a:rPr lang="en-US" altLang="en-US" sz="2000" b="1" dirty="0">
                <a:solidFill>
                  <a:srgbClr val="FF0000"/>
                </a:solidFill>
              </a:rPr>
              <a:t>class predictors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?</a:t>
            </a:r>
            <a:endParaRPr lang="en-US" altLang="zh-CN" sz="2400" b="1" dirty="0" smtClean="0">
              <a:solidFill>
                <a:srgbClr val="FF0000"/>
              </a:solidFill>
              <a:latin typeface="+mj-lt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宋体" pitchFamily="2" charset="-122"/>
                <a:cs typeface="Times New Roman" pitchFamily="18" charset="0"/>
              </a:rPr>
              <a:t>Two-step validation: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Cross-Validation (Leave-one-out)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Independent Sample Validation</a:t>
            </a:r>
          </a:p>
        </p:txBody>
      </p:sp>
    </p:spTree>
    <p:extLst>
      <p:ext uri="{BB962C8B-B14F-4D97-AF65-F5344CB8AC3E}">
        <p14:creationId xmlns:p14="http://schemas.microsoft.com/office/powerpoint/2010/main" val="2712738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 smtClean="0"/>
              <a:t>Results of Validation of Class Predictors</a:t>
            </a:r>
            <a:endParaRPr lang="en-US" altLang="en-US" sz="3600" b="1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宋体" pitchFamily="2" charset="-122"/>
                <a:cs typeface="Times New Roman" pitchFamily="18" charset="0"/>
              </a:rPr>
              <a:t>Initial Samples:  </a:t>
            </a:r>
          </a:p>
          <a:p>
            <a:pPr lvl="1">
              <a:lnSpc>
                <a:spcPct val="150000"/>
              </a:lnSpc>
            </a:pPr>
            <a:r>
              <a:rPr lang="en-US" altLang="en-US" sz="1800" b="1" dirty="0" smtClean="0">
                <a:latin typeface="+mj-lt"/>
              </a:rPr>
              <a:t>36 </a:t>
            </a:r>
            <a:r>
              <a:rPr lang="en-US" altLang="en-US" sz="1800" b="1" dirty="0">
                <a:latin typeface="+mj-lt"/>
              </a:rPr>
              <a:t>of the 38 samples</a:t>
            </a:r>
            <a:r>
              <a:rPr lang="en-US" altLang="en-US" sz="1800" dirty="0">
                <a:latin typeface="+mj-lt"/>
              </a:rPr>
              <a:t> as either AML or ALL and two as </a:t>
            </a:r>
            <a:r>
              <a:rPr lang="en-US" altLang="en-US" sz="1800" dirty="0" smtClean="0">
                <a:latin typeface="+mj-lt"/>
              </a:rPr>
              <a:t>uncertain</a:t>
            </a:r>
          </a:p>
          <a:p>
            <a:pPr lvl="1">
              <a:lnSpc>
                <a:spcPct val="150000"/>
              </a:lnSpc>
            </a:pPr>
            <a:r>
              <a:rPr lang="en-US" altLang="en-US" sz="1800" dirty="0" smtClean="0">
                <a:latin typeface="+mj-lt"/>
              </a:rPr>
              <a:t>All </a:t>
            </a:r>
            <a:r>
              <a:rPr lang="en-US" altLang="en-US" sz="1800" dirty="0">
                <a:latin typeface="+mj-lt"/>
              </a:rPr>
              <a:t>36 samples </a:t>
            </a:r>
            <a:r>
              <a:rPr lang="en-US" altLang="en-US" sz="1800" dirty="0" smtClean="0">
                <a:latin typeface="+mj-lt"/>
              </a:rPr>
              <a:t>agree </a:t>
            </a:r>
            <a:r>
              <a:rPr lang="en-US" altLang="en-US" sz="1800" dirty="0">
                <a:latin typeface="+mj-lt"/>
              </a:rPr>
              <a:t>with clinical </a:t>
            </a:r>
            <a:r>
              <a:rPr lang="en-US" altLang="en-US" sz="1800" dirty="0" smtClean="0">
                <a:latin typeface="+mj-lt"/>
              </a:rPr>
              <a:t>diagnosis</a:t>
            </a:r>
            <a:endParaRPr lang="en-US" altLang="en-US" sz="18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宋体" pitchFamily="2" charset="-122"/>
                <a:cs typeface="Times New Roman" pitchFamily="18" charset="0"/>
              </a:rPr>
              <a:t>Independent Samples:  </a:t>
            </a:r>
          </a:p>
          <a:p>
            <a:pPr lvl="1">
              <a:lnSpc>
                <a:spcPct val="150000"/>
              </a:lnSpc>
            </a:pPr>
            <a:r>
              <a:rPr lang="en-US" altLang="en-US" sz="1800" b="1" dirty="0" smtClean="0">
                <a:latin typeface="+mj-lt"/>
              </a:rPr>
              <a:t>29 </a:t>
            </a:r>
            <a:r>
              <a:rPr lang="en-US" altLang="en-US" sz="1800" b="1" dirty="0">
                <a:latin typeface="+mj-lt"/>
              </a:rPr>
              <a:t>of 34 samples </a:t>
            </a:r>
            <a:r>
              <a:rPr lang="en-US" altLang="en-US" sz="1800" dirty="0">
                <a:latin typeface="+mj-lt"/>
              </a:rPr>
              <a:t>are strongly predicted with 100% </a:t>
            </a:r>
            <a:r>
              <a:rPr lang="en-US" altLang="en-US" sz="1800" dirty="0" smtClean="0">
                <a:latin typeface="+mj-lt"/>
              </a:rPr>
              <a:t>accuracy</a:t>
            </a:r>
          </a:p>
          <a:p>
            <a:pPr lvl="1">
              <a:lnSpc>
                <a:spcPct val="150000"/>
              </a:lnSpc>
            </a:pPr>
            <a:r>
              <a:rPr lang="en-US" altLang="en-US" sz="1800" dirty="0" smtClean="0">
                <a:latin typeface="+mj-lt"/>
              </a:rPr>
              <a:t>Average PS was </a:t>
            </a:r>
            <a:r>
              <a:rPr lang="en-US" altLang="en-US" sz="1800" dirty="0">
                <a:latin typeface="+mj-lt"/>
              </a:rPr>
              <a:t>lower for samples from one </a:t>
            </a:r>
            <a:r>
              <a:rPr lang="en-US" altLang="en-US" sz="1800" dirty="0" smtClean="0">
                <a:latin typeface="+mj-lt"/>
              </a:rPr>
              <a:t>lab </a:t>
            </a:r>
            <a:r>
              <a:rPr lang="en-US" altLang="en-US" sz="1800" dirty="0">
                <a:latin typeface="+mj-lt"/>
              </a:rPr>
              <a:t>that used </a:t>
            </a:r>
            <a:r>
              <a:rPr lang="en-US" altLang="en-US" sz="1800" dirty="0" smtClean="0">
                <a:latin typeface="+mj-lt"/>
              </a:rPr>
              <a:t>a different protocol</a:t>
            </a:r>
            <a:endParaRPr lang="en-US" altLang="en-US" sz="1800" dirty="0">
              <a:latin typeface="+mj-lt"/>
            </a:endParaRPr>
          </a:p>
          <a:p>
            <a:pPr lvl="1">
              <a:lnSpc>
                <a:spcPct val="150000"/>
              </a:lnSpc>
            </a:pPr>
            <a:r>
              <a:rPr lang="en-US" altLang="en-US" sz="1800" dirty="0" smtClean="0">
                <a:latin typeface="+mj-lt"/>
              </a:rPr>
              <a:t>Should </a:t>
            </a:r>
            <a:r>
              <a:rPr lang="en-US" altLang="en-US" sz="1800" dirty="0">
                <a:latin typeface="+mj-lt"/>
              </a:rPr>
              <a:t>standardize of sample preparation in clinical implementation.</a:t>
            </a:r>
            <a:endParaRPr lang="en-US" altLang="en-US" sz="1800" dirty="0" smtClean="0">
              <a:latin typeface="+mj-lt"/>
            </a:endParaRPr>
          </a:p>
          <a:p>
            <a:pPr lvl="1">
              <a:lnSpc>
                <a:spcPct val="150000"/>
              </a:lnSpc>
            </a:pPr>
            <a:endParaRPr lang="en-US" alt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4465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Big Picture in 1999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Cancer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classification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based on:</a:t>
            </a:r>
          </a:p>
          <a:p>
            <a:pPr lvl="1">
              <a:lnSpc>
                <a:spcPct val="150000"/>
              </a:lnSpc>
            </a:pPr>
            <a:r>
              <a:rPr lang="en-US" altLang="en-US" sz="1400" dirty="0" smtClean="0"/>
              <a:t>Morphological appearance.</a:t>
            </a:r>
            <a:endParaRPr lang="en-US" altLang="en-US" sz="1400" dirty="0"/>
          </a:p>
          <a:p>
            <a:pPr lvl="1">
              <a:lnSpc>
                <a:spcPct val="150000"/>
              </a:lnSpc>
            </a:pPr>
            <a:r>
              <a:rPr lang="en-US" altLang="en-US" sz="1400" dirty="0"/>
              <a:t>Enzyme-based histochemical analyses.</a:t>
            </a:r>
          </a:p>
          <a:p>
            <a:pPr lvl="1">
              <a:lnSpc>
                <a:spcPct val="150000"/>
              </a:lnSpc>
            </a:pPr>
            <a:r>
              <a:rPr lang="en-US" altLang="en-US" sz="1400" dirty="0" err="1"/>
              <a:t>Immunophenotyping</a:t>
            </a:r>
            <a:r>
              <a:rPr lang="en-US" altLang="en-US" sz="1400" dirty="0"/>
              <a:t>.</a:t>
            </a:r>
          </a:p>
          <a:p>
            <a:pPr lvl="1">
              <a:lnSpc>
                <a:spcPct val="150000"/>
              </a:lnSpc>
            </a:pPr>
            <a:r>
              <a:rPr lang="en-US" altLang="en-US" sz="1400" dirty="0"/>
              <a:t>Cytogenetic analysis</a:t>
            </a:r>
            <a:r>
              <a:rPr lang="en-US" altLang="en-US" sz="1400" dirty="0" smtClean="0"/>
              <a:t>.</a:t>
            </a:r>
            <a:endParaRPr lang="en-US" sz="1400" dirty="0"/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Methods had serious limitations:</a:t>
            </a:r>
          </a:p>
          <a:p>
            <a:pPr lvl="1">
              <a:lnSpc>
                <a:spcPct val="150000"/>
              </a:lnSpc>
            </a:pPr>
            <a:r>
              <a:rPr lang="en-US" sz="1400" dirty="0" smtClean="0"/>
              <a:t>Tumors </a:t>
            </a:r>
            <a:r>
              <a:rPr lang="en-US" sz="1400" dirty="0"/>
              <a:t>with similar histopathological appearance can follow significantly different clinical courses and show different responses to </a:t>
            </a:r>
            <a:r>
              <a:rPr lang="en-US" sz="1400" dirty="0" smtClean="0"/>
              <a:t>therapy</a:t>
            </a:r>
          </a:p>
          <a:p>
            <a:pPr lvl="1">
              <a:lnSpc>
                <a:spcPct val="150000"/>
              </a:lnSpc>
            </a:pPr>
            <a:r>
              <a:rPr lang="en-US" sz="1400" dirty="0" smtClean="0"/>
              <a:t>Some of these differences have been explained by dividing tumors into </a:t>
            </a:r>
            <a:r>
              <a:rPr lang="en-US" sz="1400" dirty="0"/>
              <a:t>sub-classes </a:t>
            </a:r>
            <a:endParaRPr lang="en-US" sz="1400" dirty="0" smtClean="0"/>
          </a:p>
          <a:p>
            <a:pPr lvl="1">
              <a:lnSpc>
                <a:spcPct val="150000"/>
              </a:lnSpc>
            </a:pPr>
            <a:r>
              <a:rPr lang="en-US" sz="1400" dirty="0" smtClean="0"/>
              <a:t>In other tumors</a:t>
            </a:r>
            <a:r>
              <a:rPr lang="en-US" sz="1400" dirty="0"/>
              <a:t>, important </a:t>
            </a:r>
            <a:r>
              <a:rPr lang="en-US" sz="1400" dirty="0" smtClean="0"/>
              <a:t>sub-classes may exist </a:t>
            </a:r>
            <a:r>
              <a:rPr lang="en-US" sz="1400" dirty="0"/>
              <a:t>but </a:t>
            </a:r>
            <a:r>
              <a:rPr lang="en-US" sz="1400" dirty="0" smtClean="0"/>
              <a:t>are yet </a:t>
            </a:r>
            <a:r>
              <a:rPr lang="en-US" sz="1400" dirty="0"/>
              <a:t>to be </a:t>
            </a:r>
            <a:r>
              <a:rPr lang="en-US" sz="1400" dirty="0" smtClean="0"/>
              <a:t>defined</a:t>
            </a:r>
            <a:endParaRPr lang="en-US" sz="1400" dirty="0"/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Classification historically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relied on specific biological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insights</a:t>
            </a:r>
          </a:p>
        </p:txBody>
      </p:sp>
    </p:spTree>
    <p:extLst>
      <p:ext uri="{BB962C8B-B14F-4D97-AF65-F5344CB8AC3E}">
        <p14:creationId xmlns:p14="http://schemas.microsoft.com/office/powerpoint/2010/main" val="405430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/>
              <a:t>Validation of </a:t>
            </a:r>
            <a:r>
              <a:rPr lang="en-US" altLang="en-US" sz="4000" b="1" dirty="0" smtClean="0"/>
              <a:t>Class Predictors</a:t>
            </a:r>
            <a:endParaRPr lang="en-US" altLang="en-US" sz="4000" b="1" dirty="0"/>
          </a:p>
        </p:txBody>
      </p:sp>
      <p:pic>
        <p:nvPicPr>
          <p:cNvPr id="9227" name="Picture 11" descr="http://www.sciencemag.org/content/vol286/issue5439/images/medium/se409791103a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412273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81600" y="2052934"/>
            <a:ext cx="3810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>
                <a:latin typeface="+mj-lt"/>
              </a:rPr>
              <a:t>Prediction Strengths </a:t>
            </a:r>
            <a:r>
              <a:rPr lang="en-US" b="1" dirty="0">
                <a:latin typeface="+mj-lt"/>
              </a:rPr>
              <a:t>were quite </a:t>
            </a:r>
            <a:r>
              <a:rPr lang="en-US" b="1" dirty="0" smtClean="0">
                <a:latin typeface="+mj-lt"/>
              </a:rPr>
              <a:t>high: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Median </a:t>
            </a:r>
            <a:r>
              <a:rPr lang="en-US" sz="1600" dirty="0">
                <a:latin typeface="+mj-lt"/>
              </a:rPr>
              <a:t>PS = 0.77 in cross-validation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Media PS = 0.73 </a:t>
            </a:r>
            <a:r>
              <a:rPr lang="en-US" sz="1600" dirty="0">
                <a:latin typeface="+mj-lt"/>
              </a:rPr>
              <a:t>in independent </a:t>
            </a:r>
            <a:r>
              <a:rPr lang="en-US" sz="1600" dirty="0" smtClean="0">
                <a:latin typeface="+mj-lt"/>
              </a:rPr>
              <a:t>test 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85142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 smtClean="0"/>
              <a:t>A Look at the Set of 50 Genes</a:t>
            </a:r>
            <a:endParaRPr lang="en-US" altLang="en-US" sz="4000" b="1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The list of informative genes used in the </a:t>
            </a:r>
            <a:r>
              <a:rPr lang="en-US" altLang="zh-CN" sz="20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predictor </a:t>
            </a:r>
            <a:r>
              <a:rPr lang="en-US" altLang="zh-CN" sz="20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was highly instructive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Some genes, including CD11c, CD33, and MB-1, encode cell surface proteins useful in distinguishing lymphoid from myeloid lineage cells.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Others provide new markers of acute leukemia subtype. For example, the leptin receptor, originally identified through its role in weight regulation, showed high relative expression in AML.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Together, these data suggest that genes useful for cancer class prediction </a:t>
            </a:r>
            <a:r>
              <a:rPr lang="en-US" altLang="zh-CN" sz="2000" b="1" u="sng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may also provide insight</a:t>
            </a:r>
            <a:r>
              <a:rPr lang="en-US" altLang="zh-CN" sz="2000" b="1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into cancer pathogenesis and pharmacology.</a:t>
            </a:r>
          </a:p>
        </p:txBody>
      </p:sp>
    </p:spTree>
    <p:extLst>
      <p:ext uri="{BB962C8B-B14F-4D97-AF65-F5344CB8AC3E}">
        <p14:creationId xmlns:p14="http://schemas.microsoft.com/office/powerpoint/2010/main" val="89117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A:\presentation_fig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696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2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/>
              <a:t>When </a:t>
            </a:r>
            <a:r>
              <a:rPr lang="en-US" altLang="en-US" sz="4000" b="1" dirty="0" smtClean="0"/>
              <a:t>Does This Methodology Work Best?</a:t>
            </a:r>
            <a:endParaRPr lang="en-US" altLang="en-US" sz="4000" b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35480"/>
            <a:ext cx="8229600" cy="454152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en-US" sz="2000" dirty="0" smtClean="0">
                <a:latin typeface="+mj-lt"/>
              </a:rPr>
              <a:t>Can </a:t>
            </a:r>
            <a:r>
              <a:rPr lang="en-US" altLang="en-US" sz="2000" dirty="0">
                <a:latin typeface="+mj-lt"/>
              </a:rPr>
              <a:t>be applied to any measurable distinction among </a:t>
            </a:r>
            <a:r>
              <a:rPr lang="en-US" altLang="en-US" sz="2000" dirty="0" smtClean="0">
                <a:latin typeface="+mj-lt"/>
              </a:rPr>
              <a:t>tumors</a:t>
            </a:r>
          </a:p>
          <a:p>
            <a:pPr>
              <a:lnSpc>
                <a:spcPct val="150000"/>
              </a:lnSpc>
            </a:pPr>
            <a:r>
              <a:rPr lang="en-US" altLang="en-US" sz="2000" dirty="0" smtClean="0">
                <a:latin typeface="+mj-lt"/>
              </a:rPr>
              <a:t>Importantly</a:t>
            </a:r>
            <a:r>
              <a:rPr lang="en-US" altLang="en-US" sz="2000" dirty="0">
                <a:latin typeface="+mj-lt"/>
              </a:rPr>
              <a:t>, such distinctions could concern a </a:t>
            </a:r>
            <a:r>
              <a:rPr lang="en-US" altLang="en-US" sz="2000" b="1" dirty="0">
                <a:latin typeface="+mj-lt"/>
              </a:rPr>
              <a:t>future clinical </a:t>
            </a:r>
            <a:r>
              <a:rPr lang="en-US" altLang="en-US" sz="2000" b="1" dirty="0" smtClean="0">
                <a:latin typeface="+mj-lt"/>
              </a:rPr>
              <a:t>outcome</a:t>
            </a:r>
            <a:endParaRPr lang="en-US" altLang="en-US" sz="2000" b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altLang="en-US" sz="2000" dirty="0">
                <a:latin typeface="+mj-lt"/>
              </a:rPr>
              <a:t>Ability to predict response to chemotherapy: </a:t>
            </a:r>
            <a:endParaRPr lang="en-US" altLang="en-US" sz="2000" dirty="0" smtClean="0">
              <a:latin typeface="+mj-lt"/>
            </a:endParaRPr>
          </a:p>
          <a:p>
            <a:pPr lvl="1">
              <a:lnSpc>
                <a:spcPct val="150000"/>
              </a:lnSpc>
            </a:pPr>
            <a:r>
              <a:rPr lang="en-US" altLang="en-US" sz="1600" dirty="0" smtClean="0">
                <a:latin typeface="+mj-lt"/>
              </a:rPr>
              <a:t>Among </a:t>
            </a:r>
            <a:r>
              <a:rPr lang="en-US" altLang="en-US" sz="1600" dirty="0">
                <a:latin typeface="+mj-lt"/>
              </a:rPr>
              <a:t>the 15 adult AML patients who had been treated and for whom long-term clinical follow-up was available. </a:t>
            </a:r>
            <a:endParaRPr lang="en-US" altLang="en-US" sz="1600" dirty="0" smtClean="0">
              <a:latin typeface="+mj-lt"/>
            </a:endParaRPr>
          </a:p>
          <a:p>
            <a:pPr lvl="1">
              <a:lnSpc>
                <a:spcPct val="150000"/>
              </a:lnSpc>
            </a:pPr>
            <a:r>
              <a:rPr lang="en-US" altLang="en-US" sz="1600" dirty="0" smtClean="0">
                <a:latin typeface="+mj-lt"/>
              </a:rPr>
              <a:t>No </a:t>
            </a:r>
            <a:r>
              <a:rPr lang="en-US" altLang="en-US" sz="1600" dirty="0">
                <a:latin typeface="+mj-lt"/>
              </a:rPr>
              <a:t>evidence of a strong multigene expression signature was correlated with clinical </a:t>
            </a:r>
            <a:r>
              <a:rPr lang="en-US" altLang="en-US" sz="1600" dirty="0" smtClean="0">
                <a:latin typeface="+mj-lt"/>
              </a:rPr>
              <a:t>outcome (This </a:t>
            </a:r>
            <a:r>
              <a:rPr lang="en-US" altLang="en-US" sz="1600" dirty="0">
                <a:latin typeface="+mj-lt"/>
              </a:rPr>
              <a:t>could reflect the relatively small sample </a:t>
            </a:r>
            <a:r>
              <a:rPr lang="en-US" altLang="en-US" sz="1600" dirty="0" smtClean="0">
                <a:latin typeface="+mj-lt"/>
              </a:rPr>
              <a:t>size).</a:t>
            </a:r>
          </a:p>
          <a:p>
            <a:pPr lvl="1">
              <a:lnSpc>
                <a:spcPct val="150000"/>
              </a:lnSpc>
            </a:pPr>
            <a:r>
              <a:rPr lang="en-US" altLang="en-US" sz="1600" dirty="0">
                <a:latin typeface="+mj-lt"/>
              </a:rPr>
              <a:t>single most highly correlated gene out of the 6817 genes was the </a:t>
            </a:r>
            <a:r>
              <a:rPr lang="en-US" altLang="en-US" sz="1600" dirty="0" err="1">
                <a:latin typeface="+mj-lt"/>
              </a:rPr>
              <a:t>homeobox</a:t>
            </a:r>
            <a:r>
              <a:rPr lang="en-US" altLang="en-US" sz="1600" dirty="0">
                <a:latin typeface="+mj-lt"/>
              </a:rPr>
              <a:t> gene HOXA9, which was over-expressed in patients with treatment </a:t>
            </a:r>
            <a:r>
              <a:rPr lang="en-US" altLang="en-US" sz="1600" dirty="0" smtClean="0">
                <a:latin typeface="+mj-lt"/>
              </a:rPr>
              <a:t>failure</a:t>
            </a:r>
          </a:p>
          <a:p>
            <a:pPr lvl="1">
              <a:lnSpc>
                <a:spcPct val="150000"/>
              </a:lnSpc>
            </a:pPr>
            <a:r>
              <a:rPr lang="en-US" altLang="en-US" sz="1600" dirty="0" smtClean="0">
                <a:latin typeface="+mj-lt"/>
              </a:rPr>
              <a:t>Further clinical trials needed to test the </a:t>
            </a:r>
            <a:r>
              <a:rPr lang="en-US" altLang="en-US" sz="1600" dirty="0">
                <a:latin typeface="+mj-lt"/>
              </a:rPr>
              <a:t>hypothesis that </a:t>
            </a:r>
            <a:r>
              <a:rPr lang="en-US" altLang="en-US" sz="1600" dirty="0" smtClean="0">
                <a:latin typeface="+mj-lt"/>
              </a:rPr>
              <a:t>HOXA9 expression plays a role </a:t>
            </a:r>
            <a:r>
              <a:rPr lang="en-US" altLang="en-US" sz="1600" dirty="0">
                <a:latin typeface="+mj-lt"/>
              </a:rPr>
              <a:t>in predicting AML </a:t>
            </a:r>
            <a:r>
              <a:rPr lang="en-US" altLang="en-US" sz="1600" dirty="0" smtClean="0">
                <a:latin typeface="+mj-lt"/>
              </a:rPr>
              <a:t>outcome.</a:t>
            </a:r>
            <a:endParaRPr lang="en-US" alt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473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Class Discovery</a:t>
            </a:r>
            <a:endParaRPr lang="en-US" altLang="en-US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If</a:t>
            </a:r>
            <a:r>
              <a:rPr lang="en-US" altLang="zh-CN" baseline="300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the AML-ALL distinction was not already known, could it </a:t>
            </a:r>
            <a:r>
              <a:rPr lang="en-US" altLang="zh-CN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have</a:t>
            </a:r>
            <a:r>
              <a:rPr lang="en-US" altLang="zh-CN" baseline="300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been discovered simply </a:t>
            </a:r>
            <a:r>
              <a:rPr lang="en-US" altLang="zh-CN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based on gene </a:t>
            </a:r>
            <a:r>
              <a:rPr lang="en-US" altLang="zh-CN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expression</a:t>
            </a:r>
            <a:r>
              <a:rPr lang="en-US" altLang="zh-CN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Issues in Class Discovery:</a:t>
            </a:r>
          </a:p>
          <a:p>
            <a:pPr lvl="1">
              <a:lnSpc>
                <a:spcPct val="150000"/>
              </a:lnSpc>
            </a:pPr>
            <a:r>
              <a:rPr lang="en-US" altLang="zh-CN" sz="22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Cluster </a:t>
            </a:r>
            <a:r>
              <a:rPr lang="en-US" altLang="zh-CN" sz="22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tumors </a:t>
            </a:r>
            <a:r>
              <a:rPr lang="en-US" altLang="zh-CN" sz="22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based on Gene Expression </a:t>
            </a:r>
            <a:endParaRPr lang="en-US" altLang="zh-CN" sz="2200" dirty="0">
              <a:solidFill>
                <a:srgbClr val="000000"/>
              </a:solidFill>
              <a:latin typeface="+mj-lt"/>
              <a:ea typeface="宋体" pitchFamily="2" charset="-122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 sz="22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Determining </a:t>
            </a:r>
            <a:r>
              <a:rPr lang="en-US" altLang="zh-CN" sz="22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whether putative classes produced </a:t>
            </a:r>
            <a:r>
              <a:rPr lang="en-US" altLang="zh-CN" sz="22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are meaningful i.e. whether </a:t>
            </a:r>
            <a:r>
              <a:rPr lang="en-US" altLang="zh-CN" sz="22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they reflect true structure in the data rather than simply random aggregation.</a:t>
            </a:r>
          </a:p>
        </p:txBody>
      </p:sp>
    </p:spTree>
    <p:extLst>
      <p:ext uri="{BB962C8B-B14F-4D97-AF65-F5344CB8AC3E}">
        <p14:creationId xmlns:p14="http://schemas.microsoft.com/office/powerpoint/2010/main" val="49953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 smtClean="0"/>
              <a:t>Class Discovery</a:t>
            </a:r>
            <a:endParaRPr lang="en-US" altLang="en-US" sz="4000" b="1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+mj-lt"/>
                <a:ea typeface="宋体" pitchFamily="2" charset="-122"/>
                <a:cs typeface="Times New Roman" pitchFamily="18" charset="0"/>
              </a:rPr>
              <a:t>Clustering </a:t>
            </a:r>
            <a:r>
              <a:rPr lang="en-US" altLang="zh-CN" dirty="0" smtClean="0">
                <a:latin typeface="+mj-lt"/>
                <a:ea typeface="宋体" pitchFamily="2" charset="-122"/>
                <a:cs typeface="Times New Roman" pitchFamily="18" charset="0"/>
              </a:rPr>
              <a:t>for </a:t>
            </a:r>
            <a:r>
              <a:rPr lang="en-US" altLang="zh-CN" dirty="0">
                <a:latin typeface="+mj-lt"/>
                <a:ea typeface="宋体" pitchFamily="2" charset="-122"/>
                <a:cs typeface="Times New Roman" pitchFamily="18" charset="0"/>
              </a:rPr>
              <a:t>class </a:t>
            </a:r>
            <a:r>
              <a:rPr lang="en-US" altLang="zh-CN" dirty="0" smtClean="0">
                <a:latin typeface="+mj-lt"/>
                <a:ea typeface="宋体" pitchFamily="2" charset="-122"/>
                <a:cs typeface="Times New Roman" pitchFamily="18" charset="0"/>
              </a:rPr>
              <a:t>discovery (Unsupervised)</a:t>
            </a:r>
            <a:endParaRPr lang="en-US" altLang="zh-CN" dirty="0">
              <a:latin typeface="+mj-lt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Self-organizing </a:t>
            </a:r>
            <a:r>
              <a:rPr lang="en-US" altLang="zh-CN" sz="28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maps (SOMs) technique: </a:t>
            </a:r>
            <a:endParaRPr lang="en-US" altLang="zh-CN" sz="2800" dirty="0" smtClean="0">
              <a:solidFill>
                <a:srgbClr val="000000"/>
              </a:solidFill>
              <a:latin typeface="+mj-lt"/>
              <a:ea typeface="宋体" pitchFamily="2" charset="-122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User </a:t>
            </a:r>
            <a:r>
              <a:rPr lang="en-US" altLang="zh-CN" sz="20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specifies the number</a:t>
            </a:r>
            <a:r>
              <a:rPr lang="en-US" altLang="zh-CN" sz="2000" baseline="300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of clusters to be identified. </a:t>
            </a:r>
            <a:endParaRPr lang="en-US" altLang="zh-CN" sz="2000" dirty="0" smtClean="0">
              <a:solidFill>
                <a:srgbClr val="000000"/>
              </a:solidFill>
              <a:latin typeface="+mj-lt"/>
              <a:ea typeface="宋体" pitchFamily="2" charset="-122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SOM </a:t>
            </a:r>
            <a:r>
              <a:rPr lang="en-US" altLang="zh-CN" sz="20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finds an optimal set of</a:t>
            </a:r>
            <a:r>
              <a:rPr lang="en-US" altLang="zh-CN" sz="2000" baseline="300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"centroids" around which the data points appear to aggregate.</a:t>
            </a:r>
            <a:r>
              <a:rPr lang="en-US" altLang="zh-CN" sz="2000" baseline="300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 </a:t>
            </a:r>
            <a:endParaRPr lang="en-US" altLang="zh-CN" sz="2000" baseline="30000" dirty="0" smtClean="0">
              <a:solidFill>
                <a:srgbClr val="000000"/>
              </a:solidFill>
              <a:latin typeface="+mj-lt"/>
              <a:ea typeface="宋体" pitchFamily="2" charset="-122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It </a:t>
            </a:r>
            <a:r>
              <a:rPr lang="en-US" altLang="zh-CN" sz="20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then partitions the data set, with each centroid defining a</a:t>
            </a:r>
            <a:r>
              <a:rPr lang="en-US" altLang="zh-CN" sz="2000" baseline="300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cluster consisting of the data points nearest to it.</a:t>
            </a:r>
            <a:r>
              <a:rPr lang="en-US" altLang="zh-CN" sz="2000" baseline="300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 </a:t>
            </a:r>
            <a:endParaRPr lang="en-US" alt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346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Video on Clustering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657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K-Means Clustering: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://www.youtube.com/watch?v=_</a:t>
            </a:r>
            <a:r>
              <a:rPr lang="en-US" dirty="0" smtClean="0">
                <a:hlinkClick r:id="rId2"/>
              </a:rPr>
              <a:t>aWzGGNrcic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SOM:</a:t>
            </a:r>
            <a:endParaRPr lang="en-US" b="1" dirty="0" smtClean="0">
              <a:hlinkClick r:id="rId3"/>
            </a:endParaRP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www.youtube.com/watch?v=H9H6s-x-0YE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40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/>
              <a:t>Self Organizing Map (SOM)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2000" dirty="0" smtClean="0">
                <a:latin typeface="+mj-lt"/>
              </a:rPr>
              <a:t>SOM is a mathematical </a:t>
            </a:r>
            <a:r>
              <a:rPr lang="en-US" altLang="en-US" sz="2000" dirty="0">
                <a:latin typeface="+mj-lt"/>
              </a:rPr>
              <a:t>cluster analysis for recognizing and </a:t>
            </a:r>
            <a:r>
              <a:rPr lang="en-US" altLang="en-US" sz="2000" dirty="0" smtClean="0">
                <a:latin typeface="+mj-lt"/>
              </a:rPr>
              <a:t>classifying features </a:t>
            </a:r>
            <a:r>
              <a:rPr lang="en-US" altLang="en-US" sz="2000" dirty="0">
                <a:latin typeface="+mj-lt"/>
              </a:rPr>
              <a:t>in complex, multidimensional data (similar to K-mean approach)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1600" dirty="0">
                <a:latin typeface="+mj-lt"/>
              </a:rPr>
              <a:t>Chooses a geometry of “nodes”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1600" dirty="0">
                <a:latin typeface="+mj-lt"/>
              </a:rPr>
              <a:t>Nodes are mapped into K-dimensional space, initially at </a:t>
            </a:r>
            <a:r>
              <a:rPr lang="en-US" altLang="en-US" sz="1600" dirty="0" smtClean="0">
                <a:latin typeface="+mj-lt"/>
              </a:rPr>
              <a:t>random</a:t>
            </a:r>
            <a:endParaRPr lang="en-US" altLang="en-US" sz="1600" dirty="0">
              <a:latin typeface="+mj-lt"/>
            </a:endParaRPr>
          </a:p>
          <a:p>
            <a:pPr lvl="2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en-US" sz="1600" dirty="0">
                <a:latin typeface="+mj-lt"/>
              </a:rPr>
              <a:t>Iteratively adjust the </a:t>
            </a:r>
            <a:r>
              <a:rPr lang="en-US" altLang="en-US" sz="1600" dirty="0" smtClean="0">
                <a:latin typeface="+mj-lt"/>
              </a:rPr>
              <a:t>nodes</a:t>
            </a:r>
          </a:p>
          <a:p>
            <a:pPr>
              <a:lnSpc>
                <a:spcPct val="150000"/>
              </a:lnSpc>
            </a:pPr>
            <a:r>
              <a:rPr lang="en-US" altLang="en-US" sz="2000" dirty="0" smtClean="0">
                <a:latin typeface="+mj-lt"/>
              </a:rPr>
              <a:t>Adjusting the Nodes:</a:t>
            </a:r>
          </a:p>
          <a:p>
            <a:pPr lvl="1">
              <a:lnSpc>
                <a:spcPct val="150000"/>
              </a:lnSpc>
            </a:pPr>
            <a:r>
              <a:rPr lang="en-US" altLang="en-US" sz="1600" dirty="0" smtClean="0">
                <a:latin typeface="+mj-lt"/>
              </a:rPr>
              <a:t>Randomly </a:t>
            </a:r>
            <a:r>
              <a:rPr lang="en-US" altLang="en-US" sz="1600" dirty="0">
                <a:latin typeface="+mj-lt"/>
              </a:rPr>
              <a:t>select a data point </a:t>
            </a:r>
            <a:r>
              <a:rPr lang="en-US" altLang="en-US" sz="1600" dirty="0" smtClean="0">
                <a:latin typeface="+mj-lt"/>
              </a:rPr>
              <a:t>P</a:t>
            </a:r>
            <a:endParaRPr lang="en-US" altLang="en-US" sz="1600" dirty="0">
              <a:latin typeface="+mj-lt"/>
            </a:endParaRPr>
          </a:p>
          <a:p>
            <a:pPr lvl="1">
              <a:lnSpc>
                <a:spcPct val="150000"/>
              </a:lnSpc>
            </a:pPr>
            <a:r>
              <a:rPr lang="en-US" altLang="en-US" sz="1600" dirty="0">
                <a:latin typeface="+mj-lt"/>
              </a:rPr>
              <a:t>Move the nodes in the direction of </a:t>
            </a:r>
            <a:r>
              <a:rPr lang="en-US" altLang="en-US" sz="1600" dirty="0" smtClean="0">
                <a:latin typeface="+mj-lt"/>
              </a:rPr>
              <a:t>P</a:t>
            </a:r>
            <a:endParaRPr lang="en-US" altLang="en-US" sz="1600" dirty="0">
              <a:latin typeface="+mj-lt"/>
            </a:endParaRPr>
          </a:p>
          <a:p>
            <a:pPr lvl="1">
              <a:lnSpc>
                <a:spcPct val="150000"/>
              </a:lnSpc>
            </a:pPr>
            <a:r>
              <a:rPr lang="en-US" altLang="en-US" sz="1600" dirty="0">
                <a:latin typeface="+mj-lt"/>
              </a:rPr>
              <a:t>The closest node N</a:t>
            </a:r>
            <a:r>
              <a:rPr lang="en-US" altLang="en-US" sz="1600" baseline="-25000" dirty="0">
                <a:latin typeface="+mj-lt"/>
              </a:rPr>
              <a:t>p</a:t>
            </a:r>
            <a:r>
              <a:rPr lang="en-US" altLang="en-US" sz="1600" dirty="0">
                <a:latin typeface="+mj-lt"/>
              </a:rPr>
              <a:t> is moved the </a:t>
            </a:r>
            <a:r>
              <a:rPr lang="en-US" altLang="en-US" sz="1600" dirty="0" smtClean="0">
                <a:latin typeface="+mj-lt"/>
              </a:rPr>
              <a:t>most</a:t>
            </a:r>
            <a:endParaRPr lang="en-US" altLang="en-US" sz="1600" dirty="0">
              <a:latin typeface="+mj-lt"/>
            </a:endParaRPr>
          </a:p>
          <a:p>
            <a:pPr lvl="1">
              <a:lnSpc>
                <a:spcPct val="150000"/>
              </a:lnSpc>
            </a:pPr>
            <a:r>
              <a:rPr lang="en-US" altLang="en-US" sz="1600" dirty="0">
                <a:latin typeface="+mj-lt"/>
              </a:rPr>
              <a:t>Other nodes are moved depending on their distance from N</a:t>
            </a:r>
            <a:r>
              <a:rPr lang="en-US" altLang="en-US" sz="1600" baseline="-25000" dirty="0">
                <a:latin typeface="+mj-lt"/>
              </a:rPr>
              <a:t>p</a:t>
            </a:r>
            <a:r>
              <a:rPr lang="en-US" altLang="en-US" sz="1600" dirty="0">
                <a:latin typeface="+mj-lt"/>
              </a:rPr>
              <a:t> in the initial </a:t>
            </a:r>
            <a:r>
              <a:rPr lang="en-US" altLang="en-US" sz="1600" dirty="0" smtClean="0">
                <a:latin typeface="+mj-lt"/>
              </a:rPr>
              <a:t>geometry</a:t>
            </a:r>
            <a:endParaRPr lang="en-US" alt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821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14400"/>
            <a:ext cx="8001000" cy="762000"/>
          </a:xfrm>
        </p:spPr>
        <p:txBody>
          <a:bodyPr>
            <a:noAutofit/>
          </a:bodyPr>
          <a:lstStyle/>
          <a:p>
            <a:r>
              <a:rPr lang="en-US" altLang="en-US" sz="4000" b="1" dirty="0" smtClean="0"/>
              <a:t>Self Organizing Map (SOM)</a:t>
            </a:r>
            <a:endParaRPr lang="en-US" altLang="en-US" sz="4000" b="1" dirty="0"/>
          </a:p>
        </p:txBody>
      </p:sp>
      <p:pic>
        <p:nvPicPr>
          <p:cNvPr id="30724" name="Picture 4" descr="http://www.pnas.org/content/vol96/issue6/images/medium/pq0595086001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0"/>
            <a:ext cx="4648200" cy="446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77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 smtClean="0"/>
              <a:t>Results of Two-Cluster Analysis</a:t>
            </a:r>
            <a:endParaRPr lang="en-US" altLang="en-US" sz="4000" b="1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Two-cluster </a:t>
            </a:r>
            <a:r>
              <a:rPr lang="en-US" altLang="zh-CN" sz="20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SOM was applied to automatically group the 38 initial leukemia samples into two classes on the basis of the expression</a:t>
            </a:r>
            <a:r>
              <a:rPr lang="en-US" altLang="zh-CN" sz="2000" baseline="300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pattern of all 6817 genes</a:t>
            </a:r>
            <a:r>
              <a:rPr lang="en-US" altLang="zh-CN" sz="20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Clusters </a:t>
            </a:r>
            <a:r>
              <a:rPr lang="en-US" altLang="zh-CN" sz="20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were </a:t>
            </a:r>
            <a:r>
              <a:rPr lang="en-US" altLang="zh-CN" sz="20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evaluated</a:t>
            </a:r>
            <a:r>
              <a:rPr lang="en-US" altLang="zh-CN" sz="2000" baseline="300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by comparing them to the known AML-ALL classes </a:t>
            </a:r>
            <a:endParaRPr lang="en-US" altLang="zh-CN" sz="2000" dirty="0" smtClean="0">
              <a:solidFill>
                <a:srgbClr val="000000"/>
              </a:solidFill>
              <a:latin typeface="+mj-lt"/>
              <a:ea typeface="宋体" pitchFamily="2" charset="-122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Class </a:t>
            </a:r>
            <a:r>
              <a:rPr lang="en-US" altLang="zh-CN" sz="18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A1 contained</a:t>
            </a:r>
            <a:r>
              <a:rPr lang="en-US" altLang="zh-CN" sz="1800" baseline="300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mostly ALL (24 of 25 samples) </a:t>
            </a:r>
            <a:endParaRPr lang="en-US" altLang="zh-CN" sz="1800" dirty="0" smtClean="0">
              <a:solidFill>
                <a:srgbClr val="000000"/>
              </a:solidFill>
              <a:latin typeface="+mj-lt"/>
              <a:ea typeface="宋体" pitchFamily="2" charset="-122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Class </a:t>
            </a:r>
            <a:r>
              <a:rPr lang="en-US" altLang="zh-CN" sz="18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A2 contained mostly AML</a:t>
            </a:r>
            <a:r>
              <a:rPr lang="en-US" altLang="zh-CN" sz="1800" baseline="300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(10 of 13 samples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SOM </a:t>
            </a:r>
            <a:r>
              <a:rPr lang="en-US" altLang="zh-CN" sz="18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was thus quite effective at automatically discovering the two types of leukemia.</a:t>
            </a:r>
            <a:r>
              <a:rPr lang="en-US" altLang="zh-CN" sz="1800" baseline="300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 </a:t>
            </a:r>
            <a:endParaRPr lang="en-US" altLang="zh-CN" sz="1800" dirty="0">
              <a:solidFill>
                <a:srgbClr val="000000"/>
              </a:solidFill>
              <a:latin typeface="+mj-lt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640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Executive 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220000"/>
              </a:lnSpc>
            </a:pPr>
            <a:r>
              <a:rPr lang="en-US" sz="2000" dirty="0" smtClean="0"/>
              <a:t>A </a:t>
            </a:r>
            <a:r>
              <a:rPr lang="en-US" sz="2000" b="1" u="sng" dirty="0"/>
              <a:t>generic approach </a:t>
            </a:r>
            <a:r>
              <a:rPr lang="en-US" sz="2000" dirty="0"/>
              <a:t>to cancer </a:t>
            </a:r>
            <a:r>
              <a:rPr lang="en-US" sz="2000" dirty="0" smtClean="0"/>
              <a:t>classification </a:t>
            </a:r>
            <a:r>
              <a:rPr lang="en-US" sz="2000" dirty="0"/>
              <a:t>based on </a:t>
            </a:r>
            <a:r>
              <a:rPr lang="en-US" sz="2000" dirty="0" smtClean="0"/>
              <a:t>Gene Expression Monitoring </a:t>
            </a:r>
            <a:r>
              <a:rPr lang="en-US" sz="2000" dirty="0"/>
              <a:t>by DNA microarrays </a:t>
            </a:r>
          </a:p>
          <a:p>
            <a:pPr>
              <a:lnSpc>
                <a:spcPct val="220000"/>
              </a:lnSpc>
            </a:pPr>
            <a:r>
              <a:rPr lang="en-US" sz="2000" dirty="0" smtClean="0"/>
              <a:t>Applied </a:t>
            </a:r>
            <a:r>
              <a:rPr lang="en-US" sz="2000" dirty="0"/>
              <a:t>to human </a:t>
            </a:r>
            <a:r>
              <a:rPr lang="en-US" sz="2000" b="1" u="sng" dirty="0" smtClean="0"/>
              <a:t>Acute </a:t>
            </a:r>
            <a:r>
              <a:rPr lang="en-US" sz="2000" b="1" u="sng" dirty="0" err="1" smtClean="0"/>
              <a:t>Leukemias</a:t>
            </a:r>
            <a:r>
              <a:rPr lang="en-US" sz="2000" dirty="0" smtClean="0"/>
              <a:t> </a:t>
            </a:r>
            <a:r>
              <a:rPr lang="en-US" sz="2000" dirty="0"/>
              <a:t>as a test case</a:t>
            </a:r>
          </a:p>
          <a:p>
            <a:pPr>
              <a:lnSpc>
                <a:spcPct val="220000"/>
              </a:lnSpc>
            </a:pPr>
            <a:r>
              <a:rPr lang="en-US" sz="2000" dirty="0" smtClean="0"/>
              <a:t>A </a:t>
            </a:r>
            <a:r>
              <a:rPr lang="en-US" sz="2000" b="1" u="sng" dirty="0" smtClean="0"/>
              <a:t>Class Discovery </a:t>
            </a:r>
            <a:r>
              <a:rPr lang="en-US" sz="2000" b="1" u="sng" dirty="0"/>
              <a:t>procedure</a:t>
            </a:r>
            <a:r>
              <a:rPr lang="en-US" sz="2000" dirty="0"/>
              <a:t> automatically discovered the distinction between </a:t>
            </a:r>
            <a:r>
              <a:rPr lang="en-US" sz="2000" dirty="0" smtClean="0"/>
              <a:t>AML and ALL without prior knowledge. </a:t>
            </a:r>
            <a:endParaRPr lang="en-US" sz="2000" dirty="0"/>
          </a:p>
          <a:p>
            <a:pPr>
              <a:lnSpc>
                <a:spcPct val="220000"/>
              </a:lnSpc>
            </a:pPr>
            <a:r>
              <a:rPr lang="en-US" sz="2000" dirty="0" smtClean="0"/>
              <a:t>An </a:t>
            </a:r>
            <a:r>
              <a:rPr lang="en-US" sz="2000" dirty="0"/>
              <a:t>automatically derived </a:t>
            </a:r>
            <a:r>
              <a:rPr lang="en-US" sz="2000" b="1" u="sng" dirty="0" smtClean="0"/>
              <a:t>Class Predictor</a:t>
            </a:r>
            <a:r>
              <a:rPr lang="en-US" sz="2000" b="1" dirty="0" smtClean="0"/>
              <a:t> </a:t>
            </a:r>
            <a:r>
              <a:rPr lang="en-US" sz="2000" dirty="0" smtClean="0"/>
              <a:t>to </a:t>
            </a:r>
            <a:r>
              <a:rPr lang="en-US" sz="2000" dirty="0"/>
              <a:t>determine the class of new leukemia </a:t>
            </a:r>
            <a:r>
              <a:rPr lang="en-US" sz="2000" dirty="0" smtClean="0"/>
              <a:t>cases.</a:t>
            </a:r>
          </a:p>
          <a:p>
            <a:pPr>
              <a:lnSpc>
                <a:spcPct val="220000"/>
              </a:lnSpc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Bottom-line: A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general strategy for discovering and predicting cancer classes for other types of cancer, independent of previous biological knowledge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5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A:\presentation_fi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6097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Discovering New Classes</a:t>
            </a:r>
            <a:endParaRPr lang="en-US" altLang="en-US" b="1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+mj-lt"/>
                <a:ea typeface="宋体" pitchFamily="2" charset="-122"/>
                <a:cs typeface="Times New Roman" pitchFamily="18" charset="0"/>
              </a:rPr>
              <a:t>Issue: How do we evaluate </a:t>
            </a: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宋体" pitchFamily="2" charset="-122"/>
                <a:cs typeface="Times New Roman" pitchFamily="18" charset="0"/>
              </a:rPr>
              <a:t>such putative clusters if the "right" answer were not already known? </a:t>
            </a:r>
            <a:endParaRPr lang="en-US" altLang="zh-CN" sz="2400" dirty="0">
              <a:solidFill>
                <a:srgbClr val="000000"/>
              </a:solidFill>
              <a:latin typeface="+mj-lt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Idea: </a:t>
            </a:r>
            <a:r>
              <a:rPr lang="en-US" altLang="zh-CN" sz="20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Class discovery </a:t>
            </a:r>
            <a:r>
              <a:rPr lang="en-US" altLang="zh-CN" sz="20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can be </a:t>
            </a:r>
            <a:r>
              <a:rPr lang="en-US" altLang="zh-CN" sz="20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tested </a:t>
            </a:r>
            <a:r>
              <a:rPr lang="en-US" altLang="zh-CN" sz="20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using Class Prediction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Intuition: </a:t>
            </a:r>
            <a:r>
              <a:rPr lang="en-US" altLang="zh-CN" sz="20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If </a:t>
            </a:r>
            <a:r>
              <a:rPr lang="en-US" altLang="zh-CN" sz="20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putative classes reflect true structure, then a class predictor based on these classes should perform </a:t>
            </a:r>
            <a:r>
              <a:rPr lang="en-US" altLang="zh-CN" sz="20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well.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Discussion</a:t>
            </a:r>
            <a:r>
              <a:rPr lang="en-US" altLang="zh-CN" sz="2000" b="1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:</a:t>
            </a:r>
            <a:r>
              <a:rPr lang="en-US" altLang="zh-CN" sz="20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Is </a:t>
            </a:r>
            <a:r>
              <a:rPr lang="en-US" altLang="zh-CN" sz="20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this </a:t>
            </a:r>
            <a:r>
              <a:rPr lang="en-US" altLang="zh-CN" sz="20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Reasonable</a:t>
            </a:r>
            <a:r>
              <a:rPr lang="en-US" altLang="zh-CN" sz="20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? </a:t>
            </a:r>
            <a:r>
              <a:rPr lang="en-US" altLang="zh-CN" sz="20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Is </a:t>
            </a:r>
            <a:r>
              <a:rPr lang="en-US" altLang="zh-CN" sz="20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it possible that the putative classes perform well even if they do not reflect true structure? </a:t>
            </a:r>
          </a:p>
        </p:txBody>
      </p:sp>
    </p:spTree>
    <p:extLst>
      <p:ext uri="{BB962C8B-B14F-4D97-AF65-F5344CB8AC3E}">
        <p14:creationId xmlns:p14="http://schemas.microsoft.com/office/powerpoint/2010/main" val="37006855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 smtClean="0"/>
              <a:t>Process &amp; Results (Two Cluster)</a:t>
            </a:r>
            <a:endParaRPr lang="en-US" altLang="en-US" sz="4000" b="1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Clusters </a:t>
            </a:r>
            <a:r>
              <a:rPr lang="en-US" altLang="zh-CN" sz="2000" b="1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A1 and A2 were evaluated: </a:t>
            </a:r>
            <a:endParaRPr lang="en-US" altLang="zh-CN" sz="2000" b="1" dirty="0">
              <a:solidFill>
                <a:srgbClr val="000000"/>
              </a:solidFill>
              <a:latin typeface="+mj-lt"/>
              <a:ea typeface="宋体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Constructed </a:t>
            </a:r>
            <a:r>
              <a:rPr lang="en-US" altLang="zh-CN" sz="18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predictors to assign new samples as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“Type </a:t>
            </a:r>
            <a:r>
              <a:rPr lang="en-US" altLang="zh-CN" sz="18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A1"</a:t>
            </a:r>
            <a:r>
              <a:rPr lang="en-US" altLang="zh-CN" sz="1800" baseline="300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or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“Type A2“</a:t>
            </a:r>
            <a:endParaRPr lang="en-US" altLang="zh-CN" sz="1600" dirty="0" smtClean="0">
              <a:solidFill>
                <a:srgbClr val="000000"/>
              </a:solidFill>
              <a:latin typeface="+mj-lt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Cross-Validation: 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Predictors that used a wide range of different numbers of informative genes performed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well</a:t>
            </a:r>
            <a:endParaRPr lang="en-US" altLang="zh-CN" sz="1800" dirty="0">
              <a:solidFill>
                <a:srgbClr val="000000"/>
              </a:solidFill>
              <a:latin typeface="+mj-lt"/>
              <a:ea typeface="宋体" pitchFamily="2" charset="-122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C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ross-validation </a:t>
            </a:r>
            <a:r>
              <a:rPr lang="en-US" altLang="zh-CN" sz="18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thus not only showed high accuracy, but actually refined the SOM-defined classes except for the subset of samples accurately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classified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Similar analysis on random clusters yielded </a:t>
            </a:r>
            <a:r>
              <a:rPr lang="en-US" altLang="zh-CN" sz="18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predictors with poor accuracy</a:t>
            </a:r>
            <a:r>
              <a:rPr lang="en-US" altLang="zh-CN" sz="1800" baseline="300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in cross-validation</a:t>
            </a:r>
            <a:endParaRPr lang="en-US" altLang="zh-CN" sz="1800" dirty="0" smtClean="0">
              <a:solidFill>
                <a:srgbClr val="000000"/>
              </a:solidFill>
              <a:latin typeface="+mj-lt"/>
              <a:ea typeface="宋体" pitchFamily="2" charset="-122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endParaRPr lang="en-US" altLang="zh-CN" sz="2000" dirty="0">
              <a:solidFill>
                <a:srgbClr val="000000"/>
              </a:solidFill>
              <a:latin typeface="+mj-lt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32987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/>
              <a:t>Process &amp; Results (Two Cluster)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Independent Set Validation: </a:t>
            </a:r>
            <a:endParaRPr lang="en-US" altLang="zh-CN" sz="2000" b="1" dirty="0">
              <a:solidFill>
                <a:srgbClr val="000000"/>
              </a:solidFill>
              <a:latin typeface="+mj-lt"/>
              <a:ea typeface="宋体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Median </a:t>
            </a:r>
            <a:r>
              <a:rPr lang="en-US" altLang="zh-CN" sz="18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PS was 0.61, and 74% of samples were above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threshold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High PS indicates </a:t>
            </a:r>
            <a:r>
              <a:rPr lang="en-US" altLang="zh-CN" sz="18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that the structure seen in the initial data set is also seen in the independent data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set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Predictors from random clusters </a:t>
            </a:r>
            <a:r>
              <a:rPr lang="en-US" altLang="zh-CN" sz="18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consistently yielded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low PS on independent</a:t>
            </a:r>
            <a:r>
              <a:rPr lang="en-US" altLang="zh-CN" sz="1800" baseline="300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data set</a:t>
            </a:r>
            <a:endParaRPr lang="en-US" altLang="zh-CN" sz="1800" dirty="0" smtClean="0">
              <a:solidFill>
                <a:srgbClr val="000000"/>
              </a:solidFill>
              <a:latin typeface="+mj-lt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Conclusion: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A1-A2 </a:t>
            </a:r>
            <a:r>
              <a:rPr lang="en-US" altLang="zh-CN" sz="18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distinction can be seen to be meaningful, rather than simply a statistical artifact of the initial data </a:t>
            </a:r>
            <a:r>
              <a:rPr lang="en-US" altLang="zh-CN" sz="18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set</a:t>
            </a:r>
          </a:p>
          <a:p>
            <a:pPr lvl="1">
              <a:lnSpc>
                <a:spcPct val="1500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Results show </a:t>
            </a:r>
            <a:r>
              <a:rPr lang="en-US" altLang="zh-CN" sz="18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that the AML-ALL distinction could have been automatically discovered and confirmed without previous biological knowledge</a:t>
            </a:r>
            <a:endParaRPr lang="en-US" altLang="zh-CN" sz="1800" dirty="0" smtClean="0">
              <a:solidFill>
                <a:srgbClr val="000000"/>
              </a:solidFill>
              <a:latin typeface="+mj-lt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4576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/>
              <a:t>Process &amp; Results </a:t>
            </a:r>
            <a:r>
              <a:rPr lang="en-US" altLang="en-US" sz="4000" b="1" dirty="0" smtClean="0"/>
              <a:t>(Four Cluster</a:t>
            </a:r>
            <a:r>
              <a:rPr lang="en-US" altLang="en-US" sz="4000" b="1" dirty="0"/>
              <a:t>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SOM divides the samples into four </a:t>
            </a:r>
            <a:r>
              <a:rPr lang="en-US" altLang="zh-CN" sz="20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clusters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Largely </a:t>
            </a:r>
            <a:r>
              <a:rPr lang="en-US" altLang="zh-CN" sz="20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corresponded to AML, T-lineage ALL, B-lineage </a:t>
            </a:r>
            <a:r>
              <a:rPr lang="en-US" altLang="zh-CN" sz="20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ALL &amp; B-lineage ALL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Four-cluster </a:t>
            </a:r>
            <a:r>
              <a:rPr lang="en-US" altLang="zh-CN" sz="20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SOM thus divided the samples along another key biological </a:t>
            </a:r>
            <a:r>
              <a:rPr lang="en-US" altLang="zh-CN" sz="20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distinction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Evaluated </a:t>
            </a:r>
            <a:r>
              <a:rPr lang="en-US" altLang="zh-CN" sz="20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classes </a:t>
            </a:r>
            <a:r>
              <a:rPr lang="en-US" altLang="zh-CN" sz="20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by constructing class predictors. The four classes could be distinguished from one another, with the exception of B3 versus </a:t>
            </a:r>
            <a:r>
              <a:rPr lang="en-US" altLang="zh-CN" sz="20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B4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The prediction tests thus confirmed the distinctions corresponding to AML, B-ALL, and </a:t>
            </a:r>
            <a:r>
              <a:rPr lang="en-US" altLang="zh-CN" sz="20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T-ALL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Suggested </a:t>
            </a:r>
            <a:r>
              <a:rPr lang="en-US" altLang="zh-CN" sz="2000" dirty="0">
                <a:solidFill>
                  <a:srgbClr val="000000"/>
                </a:solidFill>
                <a:latin typeface="+mj-lt"/>
                <a:ea typeface="宋体" pitchFamily="2" charset="-122"/>
                <a:cs typeface="Times New Roman" pitchFamily="18" charset="0"/>
              </a:rPr>
              <a:t>that it may be appropriate to merge classes B3 and B4, composed primarily of B-lineage ALL</a:t>
            </a:r>
            <a:endParaRPr lang="en-US" altLang="zh-CN" sz="2000" dirty="0" smtClean="0">
              <a:solidFill>
                <a:srgbClr val="000000"/>
              </a:solidFill>
              <a:latin typeface="+mj-lt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2473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A:\presentation_fi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4356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Conclusion</a:t>
            </a:r>
            <a:endParaRPr lang="en-US" altLang="en-US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Technique for creating class predictors</a:t>
            </a:r>
            <a:endParaRPr lang="en-US" altLang="zh-CN" sz="1800" b="1" dirty="0">
              <a:solidFill>
                <a:srgbClr val="000000"/>
              </a:solidFill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These </a:t>
            </a:r>
            <a:r>
              <a:rPr lang="en-US" altLang="zh-CN" sz="18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class predictors could be adapted to a clinical setting,</a:t>
            </a:r>
            <a:r>
              <a:rPr lang="en-US" altLang="zh-CN" sz="1800" baseline="300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with appropriate steps to standardize the protocol for sample</a:t>
            </a:r>
            <a:r>
              <a:rPr lang="en-US" altLang="zh-CN" sz="1800" baseline="300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preparation.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Such a test supplementing rather than</a:t>
            </a:r>
            <a:r>
              <a:rPr lang="en-US" altLang="zh-CN" sz="1800" baseline="300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replacing existing leukemia diagnostics; </a:t>
            </a:r>
            <a:endParaRPr lang="en-US" altLang="zh-CN" sz="1800" dirty="0" smtClean="0">
              <a:solidFill>
                <a:srgbClr val="000000"/>
              </a:solidFill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Class predictors can be constructed for known</a:t>
            </a:r>
            <a:r>
              <a:rPr lang="en-US" altLang="zh-CN" sz="1800" baseline="300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pathological categories and provide diagnostic confirmation</a:t>
            </a:r>
            <a:r>
              <a:rPr lang="en-US" altLang="zh-CN" sz="1800" baseline="300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or clarify unusual cases. 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The technique of class prediction can be applied to distinctions relating to future clinical outcome, such</a:t>
            </a:r>
            <a:r>
              <a:rPr lang="en-US" altLang="zh-CN" sz="1800" baseline="300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as drug response or survival. 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Class prediction provides an unbiased,</a:t>
            </a:r>
            <a:r>
              <a:rPr lang="en-US" altLang="zh-CN" sz="1800" baseline="300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general approach to constructing such prognostic tests</a:t>
            </a:r>
            <a:r>
              <a:rPr lang="en-US" altLang="zh-CN" sz="18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.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7133646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Conclusion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dirty="0">
                <a:solidFill>
                  <a:srgbClr val="000000"/>
                </a:solidFill>
                <a:cs typeface="Times New Roman" pitchFamily="18" charset="0"/>
              </a:rPr>
              <a:t>In principle, the class discovery techniques </a:t>
            </a:r>
            <a:r>
              <a:rPr lang="en-US" altLang="zh-CN" sz="18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discovered here can be used to identify fundamental subtypes of any cancer. </a:t>
            </a:r>
            <a:endParaRPr lang="en-US" altLang="zh-CN" sz="1800" dirty="0">
              <a:solidFill>
                <a:srgbClr val="000000"/>
              </a:solidFill>
              <a:ea typeface="宋体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In general,</a:t>
            </a:r>
            <a:r>
              <a:rPr lang="en-US" altLang="zh-CN" sz="1800" baseline="300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such studies will require careful experimental design to avoid</a:t>
            </a:r>
            <a:r>
              <a:rPr lang="en-US" altLang="zh-CN" sz="1800" baseline="300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potential experimental artifacts--especially in the case of solid</a:t>
            </a:r>
            <a:r>
              <a:rPr lang="en-US" altLang="zh-CN" sz="1800" baseline="300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tumors. 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Various approaches could be used to avoid such artifacts; 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Class discovery methods could also be used to search for fundamental mechanisms that cut across distinct types of cancers.</a:t>
            </a:r>
            <a:r>
              <a:rPr lang="en-US" altLang="zh-CN" sz="1800" baseline="300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</a:t>
            </a:r>
            <a:endParaRPr lang="en-US" altLang="en-US" sz="1800" baseline="300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168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WOS Citation Report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7580"/>
            <a:ext cx="9144000" cy="4339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68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nature.com/ng/journal/v45/n10/images_article/ng.2762-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6324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b="1" dirty="0" smtClean="0"/>
              <a:t>Mayo 50 Oncogene Panel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6869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hadenaturals.com/Cancer/Types%20of%20Canc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8" b="-812"/>
          <a:stretch/>
        </p:blipFill>
        <p:spPr bwMode="auto">
          <a:xfrm>
            <a:off x="1143000" y="1981200"/>
            <a:ext cx="6781800" cy="476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Types of Cancer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3890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Leukemia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/>
              <a:t>Leukemia is Cancer of the Blood or Bone Marrow</a:t>
            </a:r>
          </a:p>
          <a:p>
            <a:pPr>
              <a:lnSpc>
                <a:spcPct val="200000"/>
              </a:lnSpc>
            </a:pPr>
            <a:r>
              <a:rPr lang="en-US" sz="2400" dirty="0" smtClean="0"/>
              <a:t>Characterized by abnormal production of WBC in the body</a:t>
            </a:r>
          </a:p>
          <a:p>
            <a:pPr marL="0" indent="0">
              <a:lnSpc>
                <a:spcPct val="2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47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Classification of Leukemia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Acute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vs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Chronic</a:t>
            </a:r>
          </a:p>
          <a:p>
            <a:pPr lvl="1">
              <a:lnSpc>
                <a:spcPct val="150000"/>
              </a:lnSpc>
            </a:pPr>
            <a:r>
              <a:rPr lang="en-US" sz="1800" b="1" dirty="0" smtClean="0">
                <a:solidFill>
                  <a:srgbClr val="FF0000"/>
                </a:solidFill>
              </a:rPr>
              <a:t>Chronic:</a:t>
            </a:r>
            <a:r>
              <a:rPr lang="en-US" sz="1800" dirty="0" smtClean="0"/>
              <a:t> The abnormal </a:t>
            </a:r>
            <a:r>
              <a:rPr lang="en-US" sz="1800" dirty="0"/>
              <a:t>cells are </a:t>
            </a:r>
            <a:r>
              <a:rPr lang="en-US" sz="1800" dirty="0" smtClean="0"/>
              <a:t>more mature </a:t>
            </a:r>
            <a:r>
              <a:rPr lang="en-US" sz="1800" dirty="0"/>
              <a:t>(look </a:t>
            </a:r>
            <a:r>
              <a:rPr lang="en-US" sz="1800" dirty="0" smtClean="0"/>
              <a:t>more like </a:t>
            </a:r>
            <a:r>
              <a:rPr lang="en-US" sz="1800" dirty="0"/>
              <a:t>normal white blood </a:t>
            </a:r>
            <a:r>
              <a:rPr lang="en-US" sz="1800" dirty="0" smtClean="0"/>
              <a:t>cells)</a:t>
            </a:r>
          </a:p>
          <a:p>
            <a:pPr lvl="1">
              <a:lnSpc>
                <a:spcPct val="150000"/>
              </a:lnSpc>
            </a:pPr>
            <a:r>
              <a:rPr lang="en-US" sz="1800" b="1" dirty="0" smtClean="0">
                <a:solidFill>
                  <a:srgbClr val="FF0000"/>
                </a:solidFill>
              </a:rPr>
              <a:t>Acute:</a:t>
            </a:r>
            <a:r>
              <a:rPr lang="en-US" sz="1800" dirty="0" smtClean="0"/>
              <a:t> Abnormal cells are immature </a:t>
            </a:r>
            <a:r>
              <a:rPr lang="en-US" sz="1800" dirty="0"/>
              <a:t>(look more like stem cells</a:t>
            </a:r>
            <a:r>
              <a:rPr lang="en-US" sz="1800" dirty="0" smtClean="0"/>
              <a:t>).</a:t>
            </a: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</a:rPr>
              <a:t>Myelogenous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vs Lymphocytic</a:t>
            </a:r>
          </a:p>
          <a:p>
            <a:pPr lvl="1">
              <a:lnSpc>
                <a:spcPct val="150000"/>
              </a:lnSpc>
            </a:pPr>
            <a:r>
              <a:rPr lang="en-US" sz="1800" b="1" dirty="0" err="1" smtClean="0">
                <a:solidFill>
                  <a:srgbClr val="FF0000"/>
                </a:solidFill>
              </a:rPr>
              <a:t>Myelogenous</a:t>
            </a:r>
            <a:r>
              <a:rPr lang="en-US" sz="1800" b="1" dirty="0" smtClean="0">
                <a:solidFill>
                  <a:srgbClr val="FF0000"/>
                </a:solidFill>
              </a:rPr>
              <a:t>:</a:t>
            </a:r>
            <a:r>
              <a:rPr lang="en-US" sz="1800" dirty="0" smtClean="0"/>
              <a:t> </a:t>
            </a:r>
            <a:r>
              <a:rPr lang="en-US" sz="1800" dirty="0" err="1" smtClean="0"/>
              <a:t>Leukemias</a:t>
            </a:r>
            <a:r>
              <a:rPr lang="en-US" sz="1800" dirty="0" smtClean="0"/>
              <a:t> </a:t>
            </a:r>
            <a:r>
              <a:rPr lang="en-US" sz="1800" dirty="0"/>
              <a:t>that start in early forms of myeloid </a:t>
            </a:r>
            <a:r>
              <a:rPr lang="en-US" sz="1800" dirty="0" smtClean="0"/>
              <a:t>cells</a:t>
            </a:r>
          </a:p>
          <a:p>
            <a:pPr lvl="1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</a:rPr>
              <a:t>Lymphocytic:</a:t>
            </a:r>
            <a:r>
              <a:rPr lang="en-US" sz="1800" dirty="0"/>
              <a:t> </a:t>
            </a:r>
            <a:r>
              <a:rPr lang="en-US" sz="1800" dirty="0" err="1"/>
              <a:t>Leukemias</a:t>
            </a:r>
            <a:r>
              <a:rPr lang="en-US" sz="1800" dirty="0"/>
              <a:t> that start in immature forms of </a:t>
            </a:r>
            <a:r>
              <a:rPr lang="en-US" sz="1800" dirty="0" smtClean="0"/>
              <a:t>lymphocytes</a:t>
            </a:r>
          </a:p>
        </p:txBody>
      </p:sp>
    </p:spTree>
    <p:extLst>
      <p:ext uri="{BB962C8B-B14F-4D97-AF65-F5344CB8AC3E}">
        <p14:creationId xmlns:p14="http://schemas.microsoft.com/office/powerpoint/2010/main" val="137550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Classification of Leukemia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209801"/>
            <a:ext cx="3808481" cy="403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314196"/>
            <a:ext cx="4084896" cy="294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Some Statistics on Leukemia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914" y="1988126"/>
            <a:ext cx="4834086" cy="3803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4" y="2209800"/>
            <a:ext cx="4208674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7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284</TotalTime>
  <Words>1982</Words>
  <Application>Microsoft Office PowerPoint</Application>
  <PresentationFormat>On-screen Show (4:3)</PresentationFormat>
  <Paragraphs>240</Paragraphs>
  <Slides>49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Flow</vt:lpstr>
      <vt:lpstr>Molecular Classification of Cancer Class Discovery and Class Prediction  by Gene Expression Monitoring</vt:lpstr>
      <vt:lpstr>Big Picture in 1999</vt:lpstr>
      <vt:lpstr>Big Picture in 1999</vt:lpstr>
      <vt:lpstr>Executive Summary</vt:lpstr>
      <vt:lpstr>Types of Cancer</vt:lpstr>
      <vt:lpstr>Leukemia</vt:lpstr>
      <vt:lpstr>Classification of Leukemia</vt:lpstr>
      <vt:lpstr>Classification of Leukemia</vt:lpstr>
      <vt:lpstr>Some Statistics on Leukemia</vt:lpstr>
      <vt:lpstr>More Background on Leukemia</vt:lpstr>
      <vt:lpstr>Problem </vt:lpstr>
      <vt:lpstr>Objective</vt:lpstr>
      <vt:lpstr>Gene Expression Monitoring</vt:lpstr>
      <vt:lpstr>Problem Breakdown</vt:lpstr>
      <vt:lpstr>Class Prediction</vt:lpstr>
      <vt:lpstr>Data: Biological Samples </vt:lpstr>
      <vt:lpstr>Process: Use DNA Microarrays</vt:lpstr>
      <vt:lpstr>DNA MicroArrays</vt:lpstr>
      <vt:lpstr>Issue-1: Are there strong correlations?</vt:lpstr>
      <vt:lpstr>Neighborhood Analysis</vt:lpstr>
      <vt:lpstr>Neighborhood Analysis</vt:lpstr>
      <vt:lpstr>Results of Neighborhood Analysis</vt:lpstr>
      <vt:lpstr>Results of Neighborhood Analysis</vt:lpstr>
      <vt:lpstr>Issue-2: Building a Predictor</vt:lpstr>
      <vt:lpstr>Class Predictor via Gene Voting</vt:lpstr>
      <vt:lpstr>Class Predictor via Gene Voting</vt:lpstr>
      <vt:lpstr>Class Predictor via Gene Voting</vt:lpstr>
      <vt:lpstr>Issue-3: Validation of Class Predictors</vt:lpstr>
      <vt:lpstr>Results of Validation of Class Predictors</vt:lpstr>
      <vt:lpstr>Validation of Class Predictors</vt:lpstr>
      <vt:lpstr>A Look at the Set of 50 Genes</vt:lpstr>
      <vt:lpstr>PowerPoint Presentation</vt:lpstr>
      <vt:lpstr>When Does This Methodology Work Best?</vt:lpstr>
      <vt:lpstr>Class Discovery</vt:lpstr>
      <vt:lpstr>Class Discovery</vt:lpstr>
      <vt:lpstr>Video on Clustering</vt:lpstr>
      <vt:lpstr>Self Organizing Map (SOM)</vt:lpstr>
      <vt:lpstr>Self Organizing Map (SOM)</vt:lpstr>
      <vt:lpstr>Results of Two-Cluster Analysis</vt:lpstr>
      <vt:lpstr>PowerPoint Presentation</vt:lpstr>
      <vt:lpstr>Discovering New Classes</vt:lpstr>
      <vt:lpstr>Process &amp; Results (Two Cluster)</vt:lpstr>
      <vt:lpstr>Process &amp; Results (Two Cluster)</vt:lpstr>
      <vt:lpstr>Process &amp; Results (Four Cluster)</vt:lpstr>
      <vt:lpstr>PowerPoint Presentation</vt:lpstr>
      <vt:lpstr>Conclusion</vt:lpstr>
      <vt:lpstr>Conclusion</vt:lpstr>
      <vt:lpstr>WOS Citation Report</vt:lpstr>
      <vt:lpstr>Mayo 50 Oncogene Panel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Vaidhy</dc:creator>
  <cp:lastModifiedBy>Vaidhy</cp:lastModifiedBy>
  <cp:revision>126</cp:revision>
  <dcterms:created xsi:type="dcterms:W3CDTF">2015-02-11T22:58:32Z</dcterms:created>
  <dcterms:modified xsi:type="dcterms:W3CDTF">2015-02-12T09:12:18Z</dcterms:modified>
</cp:coreProperties>
</file>