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20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764EE-72D1-0A40-BF4F-B7CB4284B0D0}" type="datetimeFigureOut">
              <a:rPr lang="en-US" smtClean="0"/>
              <a:t>4/7/15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EF4D6-7A3A-E24D-9B5E-D0727FAE3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13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times researchers will look at the frequency of genes in a myriad of tumors from different samples; however,</a:t>
            </a:r>
            <a:r>
              <a:rPr lang="en-US" baseline="0" dirty="0" smtClean="0"/>
              <a:t> many genes don’t have a high frequency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EF4D6-7A3A-E24D-9B5E-D0727FAE3D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3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Influence graph – one gene to influence another if they are close</a:t>
            </a:r>
            <a:r>
              <a:rPr lang="en-US" baseline="0" dirty="0" smtClean="0"/>
              <a:t> in distance and </a:t>
            </a:r>
            <a:r>
              <a:rPr lang="en-US" baseline="0" dirty="0" err="1" smtClean="0"/>
              <a:t>ther</a:t>
            </a:r>
            <a:r>
              <a:rPr lang="en-US" baseline="0" dirty="0" smtClean="0"/>
              <a:t> are relatively few paths between them 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EF4D6-7A3A-E24D-9B5E-D0727FAE3D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83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Significance from the number of samples that have mutations in the genes of the </a:t>
            </a:r>
            <a:r>
              <a:rPr lang="en-US" dirty="0" err="1" smtClean="0"/>
              <a:t>subnetwork</a:t>
            </a:r>
            <a:endParaRPr lang="en-US" dirty="0" smtClean="0"/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The interactions between genes in the </a:t>
            </a:r>
            <a:r>
              <a:rPr lang="en-US" dirty="0" err="1" smtClean="0"/>
              <a:t>subnetwork</a:t>
            </a:r>
            <a:r>
              <a:rPr lang="en-US" baseline="0" dirty="0" smtClean="0"/>
              <a:t> in the context of the topology of the whole network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do this, take into account that two genes are close in distance and have low degree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EF4D6-7A3A-E24D-9B5E-D0727FAE3D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73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EF4D6-7A3A-E24D-9B5E-D0727FAE3D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38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Identify sets of nodes in the influence graph</a:t>
            </a:r>
            <a:r>
              <a:rPr lang="en-US" baseline="0" dirty="0" smtClean="0"/>
              <a:t> G that are connected through edges with high influence and </a:t>
            </a:r>
            <a:r>
              <a:rPr lang="en-US" baseline="0" dirty="0" err="1" smtClean="0"/>
              <a:t>correpsond</a:t>
            </a:r>
            <a:r>
              <a:rPr lang="en-US" baseline="0" dirty="0" smtClean="0"/>
              <a:t> to mutated genes in a </a:t>
            </a:r>
            <a:r>
              <a:rPr lang="en-US" baseline="0" dirty="0" err="1" smtClean="0"/>
              <a:t>signifcant</a:t>
            </a:r>
            <a:r>
              <a:rPr lang="en-US" baseline="0" dirty="0" smtClean="0"/>
              <a:t> number of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EF4D6-7A3A-E24D-9B5E-D0727FAE3D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8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Assign vertices of H by all genes with at least on mutation in the data</a:t>
            </a:r>
          </a:p>
          <a:p>
            <a:pPr marL="228600" indent="-228600">
              <a:buAutoNum type="arabicPeriod"/>
            </a:pPr>
            <a:r>
              <a:rPr lang="en-US" dirty="0" smtClean="0"/>
              <a:t>Ensure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gj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gj</a:t>
            </a:r>
            <a:r>
              <a:rPr lang="en-US" baseline="0" dirty="0" smtClean="0"/>
              <a:t> are part of VH and not equal</a:t>
            </a:r>
          </a:p>
          <a:p>
            <a:pPr marL="228600" indent="-228600">
              <a:buAutoNum type="arabicPeriod"/>
            </a:pPr>
            <a:r>
              <a:rPr lang="en-US" dirty="0" smtClean="0"/>
              <a:t>Create H</a:t>
            </a:r>
          </a:p>
          <a:p>
            <a:pPr marL="228600" indent="-228600">
              <a:buAutoNum type="arabicPeriod"/>
            </a:pPr>
            <a:r>
              <a:rPr lang="en-US" dirty="0" smtClean="0"/>
              <a:t>Reduce H with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EF4D6-7A3A-E24D-9B5E-D0727FAE3D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89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 Statistically significant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subnetworks</a:t>
            </a:r>
            <a:r>
              <a:rPr lang="en-US" baseline="0" dirty="0" smtClean="0"/>
              <a:t> for both null hypotheses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EF4D6-7A3A-E24D-9B5E-D0727FAE3D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19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FD8-D065-AA44-863B-1D3F3544C53D}" type="datetimeFigureOut">
              <a:rPr lang="en-US" smtClean="0"/>
              <a:t>4/7/15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3965-A8DE-DB48-8F18-492BCF07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9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FD8-D065-AA44-863B-1D3F3544C53D}" type="datetimeFigureOut">
              <a:rPr lang="en-US" smtClean="0"/>
              <a:t>4/7/15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3965-A8DE-DB48-8F18-492BCF07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3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FD8-D065-AA44-863B-1D3F3544C53D}" type="datetimeFigureOut">
              <a:rPr lang="en-US" smtClean="0"/>
              <a:t>4/7/15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3965-A8DE-DB48-8F18-492BCF07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5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FD8-D065-AA44-863B-1D3F3544C53D}" type="datetimeFigureOut">
              <a:rPr lang="en-US" smtClean="0"/>
              <a:t>4/7/15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3965-A8DE-DB48-8F18-492BCF07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9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FD8-D065-AA44-863B-1D3F3544C53D}" type="datetimeFigureOut">
              <a:rPr lang="en-US" smtClean="0"/>
              <a:t>4/7/15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3965-A8DE-DB48-8F18-492BCF07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7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FD8-D065-AA44-863B-1D3F3544C53D}" type="datetimeFigureOut">
              <a:rPr lang="en-US" smtClean="0"/>
              <a:t>4/7/15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3965-A8DE-DB48-8F18-492BCF07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05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FD8-D065-AA44-863B-1D3F3544C53D}" type="datetimeFigureOut">
              <a:rPr lang="en-US" smtClean="0"/>
              <a:t>4/7/15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3965-A8DE-DB48-8F18-492BCF07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4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FD8-D065-AA44-863B-1D3F3544C53D}" type="datetimeFigureOut">
              <a:rPr lang="en-US" smtClean="0"/>
              <a:t>4/7/15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3965-A8DE-DB48-8F18-492BCF07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4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FD8-D065-AA44-863B-1D3F3544C53D}" type="datetimeFigureOut">
              <a:rPr lang="en-US" smtClean="0"/>
              <a:t>4/7/15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3965-A8DE-DB48-8F18-492BCF07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9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FD8-D065-AA44-863B-1D3F3544C53D}" type="datetimeFigureOut">
              <a:rPr lang="en-US" smtClean="0"/>
              <a:t>4/7/15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3965-A8DE-DB48-8F18-492BCF07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7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FD8-D065-AA44-863B-1D3F3544C53D}" type="datetimeFigureOut">
              <a:rPr lang="en-US" smtClean="0"/>
              <a:t>4/7/15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3965-A8DE-DB48-8F18-492BCF07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90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87FD8-D065-AA44-863B-1D3F3544C53D}" type="datetimeFigureOut">
              <a:rPr lang="en-US" smtClean="0"/>
              <a:t>4/7/15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F3965-A8DE-DB48-8F18-492BCF072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2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HotNet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952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4-07 at 12.28.22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3" t="25606" r="25259" b="31019"/>
          <a:stretch/>
        </p:blipFill>
        <p:spPr>
          <a:xfrm>
            <a:off x="944006" y="2179457"/>
            <a:ext cx="7427426" cy="3294929"/>
          </a:xfrm>
        </p:spPr>
      </p:pic>
    </p:spTree>
    <p:extLst>
      <p:ext uri="{BB962C8B-B14F-4D97-AF65-F5344CB8AC3E}">
        <p14:creationId xmlns:p14="http://schemas.microsoft.com/office/powerpoint/2010/main" val="2250785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6350"/>
          </a:xfrm>
        </p:spPr>
        <p:txBody>
          <a:bodyPr>
            <a:normAutofit/>
          </a:bodyPr>
          <a:lstStyle/>
          <a:p>
            <a:r>
              <a:rPr lang="en-US" dirty="0" smtClean="0"/>
              <a:t>Determine significantly mutated </a:t>
            </a:r>
            <a:r>
              <a:rPr lang="en-US" dirty="0" err="1" smtClean="0"/>
              <a:t>subnetworks</a:t>
            </a:r>
            <a:r>
              <a:rPr lang="en-US" dirty="0" smtClean="0"/>
              <a:t> in a large gene interaction network</a:t>
            </a:r>
          </a:p>
          <a:p>
            <a:endParaRPr lang="en-US" u="sng" dirty="0" smtClean="0"/>
          </a:p>
          <a:p>
            <a:r>
              <a:rPr lang="en-US" dirty="0" smtClean="0"/>
              <a:t>Problems with current methods</a:t>
            </a:r>
          </a:p>
          <a:p>
            <a:pPr lvl="1"/>
            <a:r>
              <a:rPr lang="en-US" dirty="0" smtClean="0"/>
              <a:t>Frequency doesn’t always predict significance</a:t>
            </a:r>
          </a:p>
          <a:p>
            <a:pPr lvl="1"/>
            <a:r>
              <a:rPr lang="en-US" dirty="0" smtClean="0"/>
              <a:t>Naïve </a:t>
            </a:r>
            <a:r>
              <a:rPr lang="en-US" dirty="0" err="1" smtClean="0"/>
              <a:t>subnetwork</a:t>
            </a:r>
            <a:r>
              <a:rPr lang="en-US" dirty="0" smtClean="0"/>
              <a:t> analysis</a:t>
            </a:r>
          </a:p>
          <a:p>
            <a:pPr lvl="2"/>
            <a:r>
              <a:rPr lang="en-US" dirty="0" smtClean="0"/>
              <a:t>Enumeration prohibits </a:t>
            </a:r>
            <a:r>
              <a:rPr lang="en-US" dirty="0" err="1" smtClean="0"/>
              <a:t>subnetworks</a:t>
            </a:r>
            <a:r>
              <a:rPr lang="en-US" dirty="0" smtClean="0"/>
              <a:t> of reasonable size</a:t>
            </a:r>
          </a:p>
          <a:p>
            <a:pPr lvl="2"/>
            <a:r>
              <a:rPr lang="en-US" dirty="0" smtClean="0"/>
              <a:t>Large number of hypotheses makes statistically significant difficult</a:t>
            </a:r>
          </a:p>
          <a:p>
            <a:pPr lvl="2"/>
            <a:r>
              <a:rPr lang="en-US" dirty="0" smtClean="0"/>
              <a:t>Hub genes make for small gene diameters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899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HotNet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Formulate an influence measure between pairs of genes in the network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Identify </a:t>
            </a:r>
            <a:r>
              <a:rPr lang="en-US" dirty="0" err="1" smtClean="0"/>
              <a:t>subnetworks</a:t>
            </a:r>
            <a:r>
              <a:rPr lang="en-US" dirty="0" smtClean="0"/>
              <a:t> with </a:t>
            </a:r>
            <a:r>
              <a:rPr lang="en-US" i="1" u="sng" dirty="0" smtClean="0"/>
              <a:t>Combinatorial Model</a:t>
            </a:r>
            <a:r>
              <a:rPr lang="en-US" dirty="0" smtClean="0"/>
              <a:t> or </a:t>
            </a:r>
            <a:r>
              <a:rPr lang="en-US" i="1" u="sng" dirty="0" smtClean="0"/>
              <a:t>Enhanced Influence Model</a:t>
            </a: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Two-stage multiple hypothesis test to mitigate testing of large number of hypotheses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3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</a:t>
            </a:r>
            <a:r>
              <a:rPr lang="en-US" dirty="0" err="1" smtClean="0"/>
              <a:t>subnetworks</a:t>
            </a:r>
            <a:r>
              <a:rPr lang="en-US" dirty="0" smtClean="0"/>
              <a:t> that are significant with respect to a set of mutated genes</a:t>
            </a:r>
          </a:p>
          <a:p>
            <a:endParaRPr lang="en-US" dirty="0"/>
          </a:p>
        </p:txBody>
      </p:sp>
      <p:pic>
        <p:nvPicPr>
          <p:cNvPr id="5" name="Picture 4" descr="Screen Shot 2015-04-06 at 1.25.5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6" t="39884" r="52941" b="19987"/>
          <a:stretch/>
        </p:blipFill>
        <p:spPr>
          <a:xfrm>
            <a:off x="803117" y="2966947"/>
            <a:ext cx="4056162" cy="3066689"/>
          </a:xfrm>
          <a:prstGeom prst="rect">
            <a:avLst/>
          </a:prstGeom>
        </p:spPr>
      </p:pic>
      <p:pic>
        <p:nvPicPr>
          <p:cNvPr id="6" name="Content Placeholder 3" descr="Screen Shot 2015-04-07 at 12.09.5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29610" r="66762" b="31020"/>
          <a:stretch/>
        </p:blipFill>
        <p:spPr>
          <a:xfrm>
            <a:off x="5097641" y="2796913"/>
            <a:ext cx="3329772" cy="33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27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</a:t>
            </a:r>
            <a:endParaRPr lang="en-US" dirty="0"/>
          </a:p>
        </p:txBody>
      </p:sp>
      <p:pic>
        <p:nvPicPr>
          <p:cNvPr id="4" name="Content Placeholder 3" descr="Screen Shot 2015-04-06 at 2.29.17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t="33184" r="57494" b="62401"/>
          <a:stretch/>
        </p:blipFill>
        <p:spPr>
          <a:xfrm>
            <a:off x="788229" y="2547458"/>
            <a:ext cx="3457416" cy="477441"/>
          </a:xfrm>
        </p:spPr>
      </p:pic>
      <p:pic>
        <p:nvPicPr>
          <p:cNvPr id="5" name="Picture 4" descr="Screen Shot 2015-04-06 at 2.29.5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7" t="32909" r="75639" b="62258"/>
          <a:stretch/>
        </p:blipFill>
        <p:spPr>
          <a:xfrm>
            <a:off x="788229" y="1796445"/>
            <a:ext cx="756511" cy="594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9214" y="2011953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Amount of fluid @ node </a:t>
            </a:r>
            <a:r>
              <a:rPr lang="en-US" i="1" dirty="0" smtClean="0"/>
              <a:t>V</a:t>
            </a:r>
            <a:r>
              <a:rPr lang="en-US" dirty="0" smtClean="0"/>
              <a:t> at time </a:t>
            </a:r>
            <a:r>
              <a:rPr lang="en-US" i="1" dirty="0" smtClean="0"/>
              <a:t>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45645" y="2670722"/>
            <a:ext cx="278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Amount of fluid at all nodes</a:t>
            </a:r>
            <a:endParaRPr lang="en-US" dirty="0"/>
          </a:p>
        </p:txBody>
      </p:sp>
      <p:pic>
        <p:nvPicPr>
          <p:cNvPr id="8" name="Picture 7" descr="Screen Shot 2015-04-06 at 2.29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1" t="36866" r="53710" b="58342"/>
          <a:stretch/>
        </p:blipFill>
        <p:spPr>
          <a:xfrm>
            <a:off x="788230" y="3360303"/>
            <a:ext cx="1820664" cy="524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8894" y="3458378"/>
            <a:ext cx="364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is the </a:t>
            </a:r>
            <a:r>
              <a:rPr lang="en-US" dirty="0" err="1" smtClean="0"/>
              <a:t>laplacian</a:t>
            </a:r>
            <a:r>
              <a:rPr lang="en-US" dirty="0" smtClean="0"/>
              <a:t> matrix of the graph</a:t>
            </a:r>
            <a:endParaRPr lang="en-US" dirty="0"/>
          </a:p>
        </p:txBody>
      </p:sp>
      <p:pic>
        <p:nvPicPr>
          <p:cNvPr id="10" name="Picture 9" descr="Screen Shot 2015-04-06 at 2.29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5" t="40308" r="47014" b="54364"/>
          <a:stretch/>
        </p:blipFill>
        <p:spPr>
          <a:xfrm>
            <a:off x="788229" y="4180243"/>
            <a:ext cx="3264025" cy="530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52254" y="4281757"/>
            <a:ext cx="356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Dynamics of the continuous process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19890" y="528146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Interpret f</a:t>
            </a:r>
            <a:r>
              <a:rPr lang="en-US" baseline="-25000" dirty="0" smtClean="0"/>
              <a:t>i</a:t>
            </a:r>
            <a:r>
              <a:rPr lang="en-US" dirty="0" smtClean="0"/>
              <a:t> as the influence of gene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s</a:t>
            </a:r>
            <a:r>
              <a:rPr lang="en-US" dirty="0" smtClean="0"/>
              <a:t> on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03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Combinatorial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Takes in influence measure between genes to discover significant </a:t>
            </a:r>
            <a:r>
              <a:rPr lang="en-US" dirty="0" err="1" smtClean="0"/>
              <a:t>subnetworks</a:t>
            </a:r>
            <a:endParaRPr lang="en-US" dirty="0"/>
          </a:p>
        </p:txBody>
      </p:sp>
      <p:pic>
        <p:nvPicPr>
          <p:cNvPr id="4" name="Picture 3" descr="Screen Shot 2015-04-07 at 10.16.2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6" t="27745" r="41061" b="29315"/>
          <a:stretch/>
        </p:blipFill>
        <p:spPr>
          <a:xfrm>
            <a:off x="3943358" y="3088994"/>
            <a:ext cx="4743442" cy="32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66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 Influence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Enhance the influence measure between genes by the number of mutations observed in each gene</a:t>
            </a:r>
            <a:endParaRPr lang="en-US" dirty="0"/>
          </a:p>
        </p:txBody>
      </p:sp>
      <p:pic>
        <p:nvPicPr>
          <p:cNvPr id="4" name="Picture 3" descr="Screen Shot 2015-04-06 at 3.18.0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33164" r="42818" b="43740"/>
          <a:stretch/>
        </p:blipFill>
        <p:spPr>
          <a:xfrm>
            <a:off x="3901676" y="3038314"/>
            <a:ext cx="5242324" cy="308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86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Calibrates with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o</a:t>
            </a:r>
            <a:r>
              <a:rPr lang="en-US" baseline="30000" dirty="0" err="1" smtClean="0"/>
              <a:t>sample</a:t>
            </a:r>
            <a:r>
              <a:rPr lang="en-US" dirty="0" smtClean="0"/>
              <a:t> and H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gene</a:t>
            </a:r>
            <a:endParaRPr lang="en-US" dirty="0" smtClean="0"/>
          </a:p>
          <a:p>
            <a:pPr lvl="1"/>
            <a:r>
              <a:rPr lang="en-US" dirty="0" smtClean="0"/>
              <a:t>Sample: mutations placed at random nodes</a:t>
            </a:r>
          </a:p>
          <a:p>
            <a:pPr lvl="1"/>
            <a:r>
              <a:rPr lang="en-US" dirty="0" smtClean="0"/>
              <a:t>Gene: Move genes around…..?</a:t>
            </a:r>
          </a:p>
          <a:p>
            <a:r>
              <a:rPr lang="en-US" dirty="0" smtClean="0"/>
              <a:t>Compute significance of </a:t>
            </a:r>
            <a:r>
              <a:rPr lang="en-US" b="1" dirty="0" smtClean="0"/>
              <a:t>number</a:t>
            </a:r>
            <a:r>
              <a:rPr lang="en-US" dirty="0" smtClean="0"/>
              <a:t> of </a:t>
            </a:r>
            <a:r>
              <a:rPr lang="en-US" dirty="0" err="1" smtClean="0"/>
              <a:t>subnetworks</a:t>
            </a:r>
            <a:endParaRPr lang="en-US" dirty="0" smtClean="0"/>
          </a:p>
          <a:p>
            <a:r>
              <a:rPr lang="en-US" dirty="0" smtClean="0"/>
              <a:t>Bound FDR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24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Data</a:t>
            </a:r>
            <a:endParaRPr lang="en-US" dirty="0"/>
          </a:p>
        </p:txBody>
      </p:sp>
      <p:pic>
        <p:nvPicPr>
          <p:cNvPr id="4" name="Picture 3" descr="Screen Shot 2015-04-07 at 12.07.2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39156" r="29610" b="22409"/>
          <a:stretch/>
        </p:blipFill>
        <p:spPr>
          <a:xfrm>
            <a:off x="1115644" y="2282423"/>
            <a:ext cx="6962726" cy="265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9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373</Words>
  <Application>Microsoft Macintosh PowerPoint</Application>
  <PresentationFormat>On-screen Show (4:3)</PresentationFormat>
  <Paragraphs>55</Paragraphs>
  <Slides>10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HotNet </vt:lpstr>
      <vt:lpstr>Background</vt:lpstr>
      <vt:lpstr>HotNet Overview</vt:lpstr>
      <vt:lpstr>Influence Graph</vt:lpstr>
      <vt:lpstr>Diffusion</vt:lpstr>
      <vt:lpstr>Combinatorial Model</vt:lpstr>
      <vt:lpstr>Enhanced Influence Model</vt:lpstr>
      <vt:lpstr>Statistics</vt:lpstr>
      <vt:lpstr>Experimental Data</vt:lpstr>
      <vt:lpstr>PowerPoint Presentation</vt:lpstr>
    </vt:vector>
  </TitlesOfParts>
  <Company>University of Wisconsin Department of Biomedical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HotNet </dc:title>
  <dc:creator>Taylor Jaraczewski</dc:creator>
  <cp:lastModifiedBy>Taylor Jaraczewski</cp:lastModifiedBy>
  <cp:revision>16</cp:revision>
  <dcterms:created xsi:type="dcterms:W3CDTF">2015-04-06T17:33:08Z</dcterms:created>
  <dcterms:modified xsi:type="dcterms:W3CDTF">2015-04-07T19:58:59Z</dcterms:modified>
</cp:coreProperties>
</file>